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373" autoAdjust="0"/>
  </p:normalViewPr>
  <p:slideViewPr>
    <p:cSldViewPr snapToGrid="0">
      <p:cViewPr varScale="1">
        <p:scale>
          <a:sx n="82" d="100"/>
          <a:sy n="82" d="100"/>
        </p:scale>
        <p:origin x="16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C7BB41-0F61-420A-8397-09AE7CF3EDE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C05FDE55-5728-440D-96B4-775AF8A2ED1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b="1"/>
            <a:t>Tourism for All</a:t>
          </a:r>
        </a:p>
      </dgm:t>
    </dgm:pt>
    <dgm:pt modelId="{66430935-319B-4844-95E6-C582E580D8DA}" type="parTrans" cxnId="{FB5E8DC4-A443-4039-9063-A2D87B8B737C}">
      <dgm:prSet/>
      <dgm:spPr/>
      <dgm:t>
        <a:bodyPr/>
        <a:lstStyle/>
        <a:p>
          <a:endParaRPr lang="en-US"/>
        </a:p>
      </dgm:t>
    </dgm:pt>
    <dgm:pt modelId="{36879497-729C-4150-8B70-2107B7540A5A}" type="sibTrans" cxnId="{FB5E8DC4-A443-4039-9063-A2D87B8B737C}">
      <dgm:prSet/>
      <dgm:spPr/>
      <dgm:t>
        <a:bodyPr/>
        <a:lstStyle/>
        <a:p>
          <a:endParaRPr lang="en-US"/>
        </a:p>
      </dgm:t>
    </dgm:pt>
    <dgm:pt modelId="{BBA2D856-559F-4A14-82B7-97D38F2CC502}">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200" b="1" dirty="0"/>
            <a:t>Accessible Tourism</a:t>
          </a:r>
        </a:p>
        <a:p>
          <a:r>
            <a:rPr lang="en-US" sz="1200" dirty="0"/>
            <a:t>It guarantees the use and enjoyment of tourism irrespective of the capabilities, status or condition of people</a:t>
          </a:r>
          <a:endParaRPr lang="en-US" sz="1200" b="1" dirty="0"/>
        </a:p>
      </dgm:t>
    </dgm:pt>
    <dgm:pt modelId="{65245893-2DFE-4FF8-9210-FB6035B33222}" type="parTrans" cxnId="{075A4C2F-B716-498F-B7F1-D30AD5FA593D}">
      <dgm:prSet/>
      <dgm:spPr/>
      <dgm:t>
        <a:bodyPr/>
        <a:lstStyle/>
        <a:p>
          <a:endParaRPr lang="en-US"/>
        </a:p>
      </dgm:t>
    </dgm:pt>
    <dgm:pt modelId="{E164FB53-A390-4554-B4E5-4EABB5450B6B}" type="sibTrans" cxnId="{075A4C2F-B716-498F-B7F1-D30AD5FA593D}">
      <dgm:prSet/>
      <dgm:spPr/>
      <dgm:t>
        <a:bodyPr/>
        <a:lstStyle/>
        <a:p>
          <a:endParaRPr lang="en-US"/>
        </a:p>
      </dgm:t>
    </dgm:pt>
    <dgm:pt modelId="{C5DB2017-048A-43B3-A739-A1033F8F0492}">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a:t>Sustainable Tourism</a:t>
          </a:r>
        </a:p>
        <a:p>
          <a:r>
            <a:rPr lang="en-US" dirty="0"/>
            <a:t>It is involved in the protection of environmental and cultural resources and the wellbeing of communities.</a:t>
          </a:r>
          <a:endParaRPr lang="en-US" b="1" dirty="0"/>
        </a:p>
      </dgm:t>
    </dgm:pt>
    <dgm:pt modelId="{0B83AD50-A8E3-41EB-80D5-8380771A543D}" type="parTrans" cxnId="{0DC0E835-04CA-481D-9BDD-0C77AE2F4CFB}">
      <dgm:prSet/>
      <dgm:spPr/>
      <dgm:t>
        <a:bodyPr/>
        <a:lstStyle/>
        <a:p>
          <a:endParaRPr lang="en-US"/>
        </a:p>
      </dgm:t>
    </dgm:pt>
    <dgm:pt modelId="{A3F496CD-C49D-4877-8CC0-05B3B86A07F6}" type="sibTrans" cxnId="{0DC0E835-04CA-481D-9BDD-0C77AE2F4CFB}">
      <dgm:prSet/>
      <dgm:spPr/>
      <dgm:t>
        <a:bodyPr/>
        <a:lstStyle/>
        <a:p>
          <a:endParaRPr lang="en-US"/>
        </a:p>
      </dgm:t>
    </dgm:pt>
    <dgm:pt modelId="{C4000967-0F87-49E0-89C4-AE71A1D3E2B9}">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a:t>Social Tourism</a:t>
          </a:r>
        </a:p>
        <a:p>
          <a:r>
            <a:rPr lang="en-US" dirty="0"/>
            <a:t>It aims to guarantee access to tourism to people with low income, families, seniors, or people with disabilities. </a:t>
          </a:r>
          <a:endParaRPr lang="en-US" b="1" dirty="0"/>
        </a:p>
      </dgm:t>
    </dgm:pt>
    <dgm:pt modelId="{EB64F913-BCDB-4F11-9984-5422E3098999}" type="parTrans" cxnId="{639D58F2-DD21-49D5-BE4D-6732F42027EC}">
      <dgm:prSet/>
      <dgm:spPr/>
      <dgm:t>
        <a:bodyPr/>
        <a:lstStyle/>
        <a:p>
          <a:endParaRPr lang="en-US"/>
        </a:p>
      </dgm:t>
    </dgm:pt>
    <dgm:pt modelId="{D6882389-6109-4654-8C4F-748569B2435B}" type="sibTrans" cxnId="{639D58F2-DD21-49D5-BE4D-6732F42027EC}">
      <dgm:prSet/>
      <dgm:spPr/>
      <dgm:t>
        <a:bodyPr/>
        <a:lstStyle/>
        <a:p>
          <a:endParaRPr lang="en-US"/>
        </a:p>
      </dgm:t>
    </dgm:pt>
    <dgm:pt modelId="{4A9FB879-1B87-4C04-80FB-D1D721A56BB0}" type="pres">
      <dgm:prSet presAssocID="{98C7BB41-0F61-420A-8397-09AE7CF3EDEE}" presName="cycle" presStyleCnt="0">
        <dgm:presLayoutVars>
          <dgm:chMax val="1"/>
          <dgm:dir/>
          <dgm:animLvl val="ctr"/>
          <dgm:resizeHandles val="exact"/>
        </dgm:presLayoutVars>
      </dgm:prSet>
      <dgm:spPr/>
    </dgm:pt>
    <dgm:pt modelId="{E553ECA2-6BCA-4FF5-ABFD-63DB698F36A5}" type="pres">
      <dgm:prSet presAssocID="{C05FDE55-5728-440D-96B4-775AF8A2ED1A}" presName="centerShape" presStyleLbl="node0" presStyleIdx="0" presStyleCnt="1" custScaleX="82454" custScaleY="64876"/>
      <dgm:spPr/>
    </dgm:pt>
    <dgm:pt modelId="{5043D568-0A91-4538-BE66-3C95B12AD95B}" type="pres">
      <dgm:prSet presAssocID="{65245893-2DFE-4FF8-9210-FB6035B33222}" presName="parTrans" presStyleLbl="bgSibTrans2D1" presStyleIdx="0" presStyleCnt="3" custLinFactNeighborX="8781" custLinFactNeighborY="-4580"/>
      <dgm:spPr/>
    </dgm:pt>
    <dgm:pt modelId="{616670DD-7F4D-4D3F-A33C-CAC166E79538}" type="pres">
      <dgm:prSet presAssocID="{BBA2D856-559F-4A14-82B7-97D38F2CC502}" presName="node" presStyleLbl="node1" presStyleIdx="0" presStyleCnt="3" custScaleX="134082" custRadScaleRad="110718" custRadScaleInc="-13695">
        <dgm:presLayoutVars>
          <dgm:bulletEnabled val="1"/>
        </dgm:presLayoutVars>
      </dgm:prSet>
      <dgm:spPr/>
    </dgm:pt>
    <dgm:pt modelId="{DBD93514-4638-4937-BB32-E1DCB58975D6}" type="pres">
      <dgm:prSet presAssocID="{0B83AD50-A8E3-41EB-80D5-8380771A543D}" presName="parTrans" presStyleLbl="bgSibTrans2D1" presStyleIdx="1" presStyleCnt="3" custLinFactNeighborY="16028"/>
      <dgm:spPr/>
    </dgm:pt>
    <dgm:pt modelId="{6523A45E-FA9A-44C3-84F8-95904AFD23D4}" type="pres">
      <dgm:prSet presAssocID="{C5DB2017-048A-43B3-A739-A1033F8F0492}" presName="node" presStyleLbl="node1" presStyleIdx="1" presStyleCnt="3" custScaleX="125945">
        <dgm:presLayoutVars>
          <dgm:bulletEnabled val="1"/>
        </dgm:presLayoutVars>
      </dgm:prSet>
      <dgm:spPr/>
    </dgm:pt>
    <dgm:pt modelId="{198B5249-4D1F-443E-B758-41C77F7F906C}" type="pres">
      <dgm:prSet presAssocID="{EB64F913-BCDB-4F11-9984-5422E3098999}" presName="parTrans" presStyleLbl="bgSibTrans2D1" presStyleIdx="2" presStyleCnt="3" custLinFactNeighborX="-9692" custLinFactNeighborY="-13738"/>
      <dgm:spPr/>
    </dgm:pt>
    <dgm:pt modelId="{2406EA55-5063-4027-B5AE-D741CD3C7729}" type="pres">
      <dgm:prSet presAssocID="{C4000967-0F87-49E0-89C4-AE71A1D3E2B9}" presName="node" presStyleLbl="node1" presStyleIdx="2" presStyleCnt="3" custScaleX="129297" custRadScaleRad="108803" custRadScaleInc="15772">
        <dgm:presLayoutVars>
          <dgm:bulletEnabled val="1"/>
        </dgm:presLayoutVars>
      </dgm:prSet>
      <dgm:spPr/>
    </dgm:pt>
  </dgm:ptLst>
  <dgm:cxnLst>
    <dgm:cxn modelId="{075A4C2F-B716-498F-B7F1-D30AD5FA593D}" srcId="{C05FDE55-5728-440D-96B4-775AF8A2ED1A}" destId="{BBA2D856-559F-4A14-82B7-97D38F2CC502}" srcOrd="0" destOrd="0" parTransId="{65245893-2DFE-4FF8-9210-FB6035B33222}" sibTransId="{E164FB53-A390-4554-B4E5-4EABB5450B6B}"/>
    <dgm:cxn modelId="{0DC0E835-04CA-481D-9BDD-0C77AE2F4CFB}" srcId="{C05FDE55-5728-440D-96B4-775AF8A2ED1A}" destId="{C5DB2017-048A-43B3-A739-A1033F8F0492}" srcOrd="1" destOrd="0" parTransId="{0B83AD50-A8E3-41EB-80D5-8380771A543D}" sibTransId="{A3F496CD-C49D-4877-8CC0-05B3B86A07F6}"/>
    <dgm:cxn modelId="{28661A3D-BA9F-4BE0-B43E-DC221938E3BC}" type="presOf" srcId="{BBA2D856-559F-4A14-82B7-97D38F2CC502}" destId="{616670DD-7F4D-4D3F-A33C-CAC166E79538}" srcOrd="0" destOrd="0" presId="urn:microsoft.com/office/officeart/2005/8/layout/radial4"/>
    <dgm:cxn modelId="{7629CF49-B7BD-4355-BAAC-C4FDF2CCAA3B}" type="presOf" srcId="{C05FDE55-5728-440D-96B4-775AF8A2ED1A}" destId="{E553ECA2-6BCA-4FF5-ABFD-63DB698F36A5}" srcOrd="0" destOrd="0" presId="urn:microsoft.com/office/officeart/2005/8/layout/radial4"/>
    <dgm:cxn modelId="{7D08818D-DF03-401A-9E56-7F7610E686B4}" type="presOf" srcId="{65245893-2DFE-4FF8-9210-FB6035B33222}" destId="{5043D568-0A91-4538-BE66-3C95B12AD95B}" srcOrd="0" destOrd="0" presId="urn:microsoft.com/office/officeart/2005/8/layout/radial4"/>
    <dgm:cxn modelId="{746E8D94-EC87-4E25-BBB4-317C996D60B5}" type="presOf" srcId="{C4000967-0F87-49E0-89C4-AE71A1D3E2B9}" destId="{2406EA55-5063-4027-B5AE-D741CD3C7729}" srcOrd="0" destOrd="0" presId="urn:microsoft.com/office/officeart/2005/8/layout/radial4"/>
    <dgm:cxn modelId="{9E3947BE-5CF8-464B-A128-4B40CE8D95D4}" type="presOf" srcId="{EB64F913-BCDB-4F11-9984-5422E3098999}" destId="{198B5249-4D1F-443E-B758-41C77F7F906C}" srcOrd="0" destOrd="0" presId="urn:microsoft.com/office/officeart/2005/8/layout/radial4"/>
    <dgm:cxn modelId="{FB5E8DC4-A443-4039-9063-A2D87B8B737C}" srcId="{98C7BB41-0F61-420A-8397-09AE7CF3EDEE}" destId="{C05FDE55-5728-440D-96B4-775AF8A2ED1A}" srcOrd="0" destOrd="0" parTransId="{66430935-319B-4844-95E6-C582E580D8DA}" sibTransId="{36879497-729C-4150-8B70-2107B7540A5A}"/>
    <dgm:cxn modelId="{065081D4-668E-4E26-9AD2-19EEA3A62334}" type="presOf" srcId="{0B83AD50-A8E3-41EB-80D5-8380771A543D}" destId="{DBD93514-4638-4937-BB32-E1DCB58975D6}" srcOrd="0" destOrd="0" presId="urn:microsoft.com/office/officeart/2005/8/layout/radial4"/>
    <dgm:cxn modelId="{F2737FD9-4611-432A-AFF5-2F041E741E81}" type="presOf" srcId="{C5DB2017-048A-43B3-A739-A1033F8F0492}" destId="{6523A45E-FA9A-44C3-84F8-95904AFD23D4}" srcOrd="0" destOrd="0" presId="urn:microsoft.com/office/officeart/2005/8/layout/radial4"/>
    <dgm:cxn modelId="{639D58F2-DD21-49D5-BE4D-6732F42027EC}" srcId="{C05FDE55-5728-440D-96B4-775AF8A2ED1A}" destId="{C4000967-0F87-49E0-89C4-AE71A1D3E2B9}" srcOrd="2" destOrd="0" parTransId="{EB64F913-BCDB-4F11-9984-5422E3098999}" sibTransId="{D6882389-6109-4654-8C4F-748569B2435B}"/>
    <dgm:cxn modelId="{3AC162FF-5011-4833-894B-35A47B833638}" type="presOf" srcId="{98C7BB41-0F61-420A-8397-09AE7CF3EDEE}" destId="{4A9FB879-1B87-4C04-80FB-D1D721A56BB0}" srcOrd="0" destOrd="0" presId="urn:microsoft.com/office/officeart/2005/8/layout/radial4"/>
    <dgm:cxn modelId="{11D4B4E0-E716-476C-B0B7-07CAE2D2F663}" type="presParOf" srcId="{4A9FB879-1B87-4C04-80FB-D1D721A56BB0}" destId="{E553ECA2-6BCA-4FF5-ABFD-63DB698F36A5}" srcOrd="0" destOrd="0" presId="urn:microsoft.com/office/officeart/2005/8/layout/radial4"/>
    <dgm:cxn modelId="{F9897097-8464-482B-ABEE-D3C023AB44EE}" type="presParOf" srcId="{4A9FB879-1B87-4C04-80FB-D1D721A56BB0}" destId="{5043D568-0A91-4538-BE66-3C95B12AD95B}" srcOrd="1" destOrd="0" presId="urn:microsoft.com/office/officeart/2005/8/layout/radial4"/>
    <dgm:cxn modelId="{124C6A60-B499-4841-A960-29299EFC5650}" type="presParOf" srcId="{4A9FB879-1B87-4C04-80FB-D1D721A56BB0}" destId="{616670DD-7F4D-4D3F-A33C-CAC166E79538}" srcOrd="2" destOrd="0" presId="urn:microsoft.com/office/officeart/2005/8/layout/radial4"/>
    <dgm:cxn modelId="{811952EE-7E0E-4854-ACD0-96A0F5D87360}" type="presParOf" srcId="{4A9FB879-1B87-4C04-80FB-D1D721A56BB0}" destId="{DBD93514-4638-4937-BB32-E1DCB58975D6}" srcOrd="3" destOrd="0" presId="urn:microsoft.com/office/officeart/2005/8/layout/radial4"/>
    <dgm:cxn modelId="{6D46B2DB-917F-4BA1-9012-3930B9DDE581}" type="presParOf" srcId="{4A9FB879-1B87-4C04-80FB-D1D721A56BB0}" destId="{6523A45E-FA9A-44C3-84F8-95904AFD23D4}" srcOrd="4" destOrd="0" presId="urn:microsoft.com/office/officeart/2005/8/layout/radial4"/>
    <dgm:cxn modelId="{3DE8A2A0-E28C-47C2-8E81-37749DD3F388}" type="presParOf" srcId="{4A9FB879-1B87-4C04-80FB-D1D721A56BB0}" destId="{198B5249-4D1F-443E-B758-41C77F7F906C}" srcOrd="5" destOrd="0" presId="urn:microsoft.com/office/officeart/2005/8/layout/radial4"/>
    <dgm:cxn modelId="{A390BE94-F8B9-4FB9-8AB0-06665852C902}" type="presParOf" srcId="{4A9FB879-1B87-4C04-80FB-D1D721A56BB0}" destId="{2406EA55-5063-4027-B5AE-D741CD3C7729}" srcOrd="6" destOrd="0" presId="urn:microsoft.com/office/officeart/2005/8/layout/radial4"/>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3ECA2-6BCA-4FF5-ABFD-63DB698F36A5}">
      <dsp:nvSpPr>
        <dsp:cNvPr id="0" name=""/>
        <dsp:cNvSpPr/>
      </dsp:nvSpPr>
      <dsp:spPr>
        <a:xfrm>
          <a:off x="2055860" y="2807966"/>
          <a:ext cx="1432609" cy="1127197"/>
        </a:xfrm>
        <a:prstGeom prst="ellipse">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Tourism for All</a:t>
          </a:r>
        </a:p>
      </dsp:txBody>
      <dsp:txXfrm>
        <a:off x="2265661" y="2973040"/>
        <a:ext cx="1013007" cy="797049"/>
      </dsp:txXfrm>
    </dsp:sp>
    <dsp:sp modelId="{5043D568-0A91-4538-BE66-3C95B12AD95B}">
      <dsp:nvSpPr>
        <dsp:cNvPr id="0" name=""/>
        <dsp:cNvSpPr/>
      </dsp:nvSpPr>
      <dsp:spPr>
        <a:xfrm rot="12680625">
          <a:off x="869576" y="2319865"/>
          <a:ext cx="1503110" cy="4951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6670DD-7F4D-4D3F-A33C-CAC166E79538}">
      <dsp:nvSpPr>
        <dsp:cNvPr id="0" name=""/>
        <dsp:cNvSpPr/>
      </dsp:nvSpPr>
      <dsp:spPr>
        <a:xfrm>
          <a:off x="-259304" y="1538959"/>
          <a:ext cx="2213146" cy="1320473"/>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Accessible Tourism</a:t>
          </a:r>
        </a:p>
        <a:p>
          <a:pPr marL="0" lvl="0" indent="0" algn="ctr" defTabSz="533400">
            <a:lnSpc>
              <a:spcPct val="90000"/>
            </a:lnSpc>
            <a:spcBef>
              <a:spcPct val="0"/>
            </a:spcBef>
            <a:spcAft>
              <a:spcPct val="35000"/>
            </a:spcAft>
            <a:buNone/>
          </a:pPr>
          <a:r>
            <a:rPr lang="en-US" sz="1200" kern="1200" dirty="0"/>
            <a:t>It guarantees the use and enjoyment of tourism irrespective of the capabilities, status or condition of people</a:t>
          </a:r>
          <a:endParaRPr lang="en-US" sz="1200" b="1" kern="1200" dirty="0"/>
        </a:p>
      </dsp:txBody>
      <dsp:txXfrm>
        <a:off x="-220629" y="1577634"/>
        <a:ext cx="2135796" cy="1243123"/>
      </dsp:txXfrm>
    </dsp:sp>
    <dsp:sp modelId="{DBD93514-4638-4937-BB32-E1DCB58975D6}">
      <dsp:nvSpPr>
        <dsp:cNvPr id="0" name=""/>
        <dsp:cNvSpPr/>
      </dsp:nvSpPr>
      <dsp:spPr>
        <a:xfrm rot="16200000">
          <a:off x="1928154" y="1697490"/>
          <a:ext cx="1688020" cy="4951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23A45E-FA9A-44C3-84F8-95904AFD23D4}">
      <dsp:nvSpPr>
        <dsp:cNvPr id="0" name=""/>
        <dsp:cNvSpPr/>
      </dsp:nvSpPr>
      <dsp:spPr>
        <a:xfrm>
          <a:off x="1732745" y="361464"/>
          <a:ext cx="2078837" cy="1320473"/>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Sustainable Tourism</a:t>
          </a:r>
        </a:p>
        <a:p>
          <a:pPr marL="0" lvl="0" indent="0" algn="ctr" defTabSz="533400">
            <a:lnSpc>
              <a:spcPct val="90000"/>
            </a:lnSpc>
            <a:spcBef>
              <a:spcPct val="0"/>
            </a:spcBef>
            <a:spcAft>
              <a:spcPct val="35000"/>
            </a:spcAft>
            <a:buNone/>
          </a:pPr>
          <a:r>
            <a:rPr lang="en-US" sz="1200" kern="1200" dirty="0"/>
            <a:t>It is involved in the protection of environmental and cultural resources and the wellbeing of communities.</a:t>
          </a:r>
          <a:endParaRPr lang="en-US" sz="1200" b="1" kern="1200" dirty="0"/>
        </a:p>
      </dsp:txBody>
      <dsp:txXfrm>
        <a:off x="1771420" y="400139"/>
        <a:ext cx="2001487" cy="1243123"/>
      </dsp:txXfrm>
    </dsp:sp>
    <dsp:sp modelId="{198B5249-4D1F-443E-B758-41C77F7F906C}">
      <dsp:nvSpPr>
        <dsp:cNvPr id="0" name=""/>
        <dsp:cNvSpPr/>
      </dsp:nvSpPr>
      <dsp:spPr>
        <a:xfrm rot="19812294">
          <a:off x="3186466" y="2317854"/>
          <a:ext cx="1465423" cy="4951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06EA55-5063-4027-B5AE-D741CD3C7729}">
      <dsp:nvSpPr>
        <dsp:cNvPr id="0" name=""/>
        <dsp:cNvSpPr/>
      </dsp:nvSpPr>
      <dsp:spPr>
        <a:xfrm>
          <a:off x="3629977" y="1609149"/>
          <a:ext cx="2134165" cy="1320473"/>
        </a:xfrm>
        <a:prstGeom prst="roundRect">
          <a:avLst>
            <a:gd name="adj" fmla="val 10000"/>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Social Tourism</a:t>
          </a:r>
        </a:p>
        <a:p>
          <a:pPr marL="0" lvl="0" indent="0" algn="ctr" defTabSz="533400">
            <a:lnSpc>
              <a:spcPct val="90000"/>
            </a:lnSpc>
            <a:spcBef>
              <a:spcPct val="0"/>
            </a:spcBef>
            <a:spcAft>
              <a:spcPct val="35000"/>
            </a:spcAft>
            <a:buNone/>
          </a:pPr>
          <a:r>
            <a:rPr lang="en-US" sz="1200" kern="1200" dirty="0"/>
            <a:t>It aims to guarantee access to tourism to people with low income, families, seniors, or people with disabilities. </a:t>
          </a:r>
          <a:endParaRPr lang="en-US" sz="1200" b="1" kern="1200" dirty="0"/>
        </a:p>
      </dsp:txBody>
      <dsp:txXfrm>
        <a:off x="3668652" y="1647824"/>
        <a:ext cx="2056815" cy="124312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4E643-84B7-4848-82AA-7ED824EA43EA}"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4E8BF-7483-473F-908B-C79537BEF7C0}" type="slidenum">
              <a:rPr lang="en-US" smtClean="0"/>
              <a:t>‹#›</a:t>
            </a:fld>
            <a:endParaRPr lang="en-US"/>
          </a:p>
        </p:txBody>
      </p:sp>
    </p:spTree>
    <p:extLst>
      <p:ext uri="{BB962C8B-B14F-4D97-AF65-F5344CB8AC3E}">
        <p14:creationId xmlns:p14="http://schemas.microsoft.com/office/powerpoint/2010/main" val="19333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everyone and thank them for joining.</a:t>
            </a:r>
          </a:p>
          <a:p>
            <a:pPr marL="171450" indent="-171450">
              <a:buFont typeface="Arial" panose="020B0604020202020204" pitchFamily="34" charset="0"/>
              <a:buChar char="•"/>
            </a:pPr>
            <a:r>
              <a:rPr lang="en-US" dirty="0"/>
              <a:t>Briefly introduce yourself, your role, and your experience with accessibility or tourism.</a:t>
            </a:r>
          </a:p>
          <a:p>
            <a:pPr marL="171450" indent="-171450">
              <a:buFont typeface="Arial" panose="020B0604020202020204" pitchFamily="34" charset="0"/>
              <a:buChar char="•"/>
            </a:pPr>
            <a:r>
              <a:rPr lang="en-US" dirty="0"/>
              <a:t>Ask participants to briefly introduce themselves. Who are they, where do they work, what is their motivation for participating in this course?</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1</a:t>
            </a:fld>
            <a:endParaRPr lang="en-US"/>
          </a:p>
        </p:txBody>
      </p:sp>
    </p:spTree>
    <p:extLst>
      <p:ext uri="{BB962C8B-B14F-4D97-AF65-F5344CB8AC3E}">
        <p14:creationId xmlns:p14="http://schemas.microsoft.com/office/powerpoint/2010/main" val="159929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now, we have discussed </a:t>
            </a:r>
            <a:r>
              <a:rPr lang="en-US" b="1" i="1" dirty="0"/>
              <a:t>why</a:t>
            </a:r>
            <a:r>
              <a:rPr lang="en-US" dirty="0"/>
              <a:t> accessibility matters.</a:t>
            </a:r>
          </a:p>
          <a:p>
            <a:r>
              <a:rPr lang="en-US" dirty="0"/>
              <a:t>Now we move into </a:t>
            </a:r>
            <a:r>
              <a:rPr lang="en-US" b="1" i="1" dirty="0"/>
              <a:t>how</a:t>
            </a:r>
            <a:r>
              <a:rPr lang="en-US" dirty="0"/>
              <a:t> we think about solving accessibility challenges.</a:t>
            </a:r>
          </a:p>
          <a:p>
            <a:endParaRPr lang="en-US" dirty="0"/>
          </a:p>
          <a:p>
            <a:r>
              <a:rPr lang="en-US" b="1" dirty="0"/>
              <a:t>If you remember nothing else from this module, remember these two ideas.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Universal Model states: </a:t>
            </a:r>
            <a:r>
              <a:rPr lang="en-US" dirty="0"/>
              <a:t>Instead of building something and later adding accessibility as a correction, we </a:t>
            </a:r>
            <a:r>
              <a:rPr lang="en-US" b="1" dirty="0"/>
              <a:t>design inclusively from the start</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an </a:t>
            </a:r>
            <a:r>
              <a:rPr lang="en-US" b="1" dirty="0"/>
              <a:t>example</a:t>
            </a:r>
            <a:r>
              <a:rPr lang="en-US" dirty="0"/>
              <a:t>: A staircase plus a side ramp vs. a single step-free entrance used by everyone.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Stress dignity: </a:t>
            </a:r>
            <a:r>
              <a:rPr lang="en-US" dirty="0"/>
              <a:t>Separate entrances or special routes can unintentionally stigmatize visitors.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Universal Design does </a:t>
            </a:r>
            <a:r>
              <a:rPr lang="en-US" b="1" i="1" dirty="0"/>
              <a:t>not</a:t>
            </a:r>
            <a:r>
              <a:rPr lang="en-US" dirty="0"/>
              <a:t> mean one solution fits absolutely everyone, it </a:t>
            </a:r>
            <a:r>
              <a:rPr lang="en-US" b="1" dirty="0"/>
              <a:t>means reducing exclusion as much as possible.</a:t>
            </a:r>
          </a:p>
          <a:p>
            <a:endParaRPr lang="en-US" dirty="0"/>
          </a:p>
          <a:p>
            <a:r>
              <a:rPr lang="en-US" dirty="0"/>
              <a:t>Introduce Social Model as a </a:t>
            </a:r>
            <a:r>
              <a:rPr lang="en-US" b="1" dirty="0"/>
              <a:t>mindset shift</a:t>
            </a:r>
            <a:r>
              <a:rPr lang="en-US" dirty="0"/>
              <a:t>. </a:t>
            </a:r>
            <a:r>
              <a:rPr lang="en-US" b="1" dirty="0"/>
              <a:t>The social model:</a:t>
            </a:r>
          </a:p>
          <a:p>
            <a:pPr marL="171450" indent="-171450">
              <a:buFont typeface="Arial" panose="020B0604020202020204" pitchFamily="34" charset="0"/>
              <a:buChar char="•"/>
            </a:pPr>
            <a:r>
              <a:rPr lang="en-US" dirty="0"/>
              <a:t>Encourages problem-solving</a:t>
            </a:r>
          </a:p>
          <a:p>
            <a:pPr marL="171450" indent="-171450">
              <a:buFont typeface="Arial" panose="020B0604020202020204" pitchFamily="34" charset="0"/>
              <a:buChar char="•"/>
            </a:pPr>
            <a:r>
              <a:rPr lang="en-US" dirty="0"/>
              <a:t>Empowers tourism professionals</a:t>
            </a:r>
          </a:p>
          <a:p>
            <a:pPr marL="171450" indent="-171450">
              <a:buFont typeface="Arial" panose="020B0604020202020204" pitchFamily="34" charset="0"/>
              <a:buChar char="•"/>
            </a:pPr>
            <a:r>
              <a:rPr lang="en-US" dirty="0"/>
              <a:t>Highlights the importance of attitudes</a:t>
            </a:r>
          </a:p>
          <a:p>
            <a:pPr marL="171450" indent="-171450">
              <a:buFont typeface="Arial" panose="020B0604020202020204" pitchFamily="34" charset="0"/>
              <a:buChar char="•"/>
            </a:pPr>
            <a:r>
              <a:rPr lang="en-US" dirty="0"/>
              <a:t>Makes accessibility achievable</a:t>
            </a:r>
          </a:p>
        </p:txBody>
      </p:sp>
      <p:sp>
        <p:nvSpPr>
          <p:cNvPr id="4" name="Slide Number Placeholder 3"/>
          <p:cNvSpPr>
            <a:spLocks noGrp="1"/>
          </p:cNvSpPr>
          <p:nvPr>
            <p:ph type="sldNum" sz="quarter" idx="5"/>
          </p:nvPr>
        </p:nvSpPr>
        <p:spPr/>
        <p:txBody>
          <a:bodyPr/>
          <a:lstStyle/>
          <a:p>
            <a:fld id="{8524E8BF-7483-473F-908B-C79537BEF7C0}" type="slidenum">
              <a:rPr lang="en-US" smtClean="0"/>
              <a:t>11</a:t>
            </a:fld>
            <a:endParaRPr lang="en-US"/>
          </a:p>
        </p:txBody>
      </p:sp>
    </p:spTree>
    <p:extLst>
      <p:ext uri="{BB962C8B-B14F-4D97-AF65-F5344CB8AC3E}">
        <p14:creationId xmlns:p14="http://schemas.microsoft.com/office/powerpoint/2010/main" val="279386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seven formal principles, but </a:t>
            </a:r>
            <a:r>
              <a:rPr lang="en-US" b="1" dirty="0"/>
              <a:t>you do not need to memorize them</a:t>
            </a:r>
            <a:r>
              <a:rPr lang="en-US" dirty="0"/>
              <a:t>.</a:t>
            </a:r>
          </a:p>
          <a:p>
            <a:r>
              <a:rPr lang="en-US" dirty="0"/>
              <a:t>What matters is that they </a:t>
            </a:r>
            <a:r>
              <a:rPr lang="en-US" b="1" dirty="0"/>
              <a:t>help designers and service providers</a:t>
            </a:r>
            <a:r>
              <a:rPr lang="en-US" dirty="0"/>
              <a:t> ask better questions.</a:t>
            </a:r>
          </a:p>
          <a:p>
            <a:r>
              <a:rPr lang="en-US" b="1" dirty="0"/>
              <a:t>Examples:</a:t>
            </a:r>
          </a:p>
          <a:p>
            <a:pPr marL="171450" indent="-171450">
              <a:buFont typeface="Arial" panose="020B0604020202020204" pitchFamily="34" charset="0"/>
              <a:buChar char="•"/>
            </a:pPr>
            <a:r>
              <a:rPr lang="en-US" dirty="0"/>
              <a:t>“Is this information understandable without explanation?”</a:t>
            </a:r>
          </a:p>
          <a:p>
            <a:pPr marL="171450" indent="-171450">
              <a:buFont typeface="Arial" panose="020B0604020202020204" pitchFamily="34" charset="0"/>
              <a:buChar char="•"/>
            </a:pPr>
            <a:r>
              <a:rPr lang="en-US" dirty="0"/>
              <a:t>“Does this require unnecessary physical effort?”</a:t>
            </a:r>
          </a:p>
          <a:p>
            <a:pPr marL="171450" indent="-171450">
              <a:buFont typeface="Arial" panose="020B0604020202020204" pitchFamily="34" charset="0"/>
              <a:buChar char="•"/>
            </a:pPr>
            <a:r>
              <a:rPr lang="en-US" dirty="0"/>
              <a:t>“Can people use this in different ways?”</a:t>
            </a:r>
          </a:p>
          <a:p>
            <a:endParaRPr lang="en-US" dirty="0"/>
          </a:p>
          <a:p>
            <a:r>
              <a:rPr lang="en-US" dirty="0"/>
              <a:t>In </a:t>
            </a:r>
            <a:r>
              <a:rPr lang="en-US" b="1" dirty="0"/>
              <a:t>cultural and heritage settings</a:t>
            </a:r>
            <a:r>
              <a:rPr lang="en-US" dirty="0"/>
              <a:t>, Universal Design may include:</a:t>
            </a:r>
          </a:p>
          <a:p>
            <a:pPr marL="171450" indent="-171450">
              <a:buFont typeface="Arial" panose="020B0604020202020204" pitchFamily="34" charset="0"/>
              <a:buChar char="•"/>
            </a:pPr>
            <a:r>
              <a:rPr lang="en-US" dirty="0"/>
              <a:t>Multi-sensory exhibitions</a:t>
            </a:r>
          </a:p>
          <a:p>
            <a:pPr marL="171450" indent="-171450">
              <a:buFont typeface="Arial" panose="020B0604020202020204" pitchFamily="34" charset="0"/>
              <a:buChar char="•"/>
            </a:pPr>
            <a:r>
              <a:rPr lang="en-US" dirty="0"/>
              <a:t>Inclusive tour routes</a:t>
            </a:r>
          </a:p>
          <a:p>
            <a:pPr marL="171450" indent="-171450">
              <a:buFont typeface="Arial" panose="020B0604020202020204" pitchFamily="34" charset="0"/>
              <a:buChar char="•"/>
            </a:pPr>
            <a:r>
              <a:rPr lang="en-US" dirty="0"/>
              <a:t>Clear orientation and wayfinding</a:t>
            </a:r>
          </a:p>
          <a:p>
            <a:pPr marL="171450" indent="-171450">
              <a:buFont typeface="Arial" panose="020B0604020202020204" pitchFamily="34" charset="0"/>
              <a:buChar char="•"/>
            </a:pPr>
            <a:r>
              <a:rPr lang="en-US" dirty="0"/>
              <a:t>Accessible websites and booking systems</a:t>
            </a:r>
          </a:p>
          <a:p>
            <a:pPr marL="171450" indent="-171450">
              <a:buFont typeface="Arial" panose="020B0604020202020204" pitchFamily="34" charset="0"/>
              <a:buChar char="•"/>
            </a:pPr>
            <a:r>
              <a:rPr lang="en-US" dirty="0"/>
              <a:t>Integrated accessibility solutions</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12</a:t>
            </a:fld>
            <a:endParaRPr lang="en-US"/>
          </a:p>
        </p:txBody>
      </p:sp>
    </p:spTree>
    <p:extLst>
      <p:ext uri="{BB962C8B-B14F-4D97-AF65-F5344CB8AC3E}">
        <p14:creationId xmlns:p14="http://schemas.microsoft.com/office/powerpoint/2010/main" val="240967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 is not one-size-fits-all</a:t>
            </a:r>
          </a:p>
          <a:p>
            <a:pPr marL="171450" indent="-171450">
              <a:buFont typeface="Arial" panose="020B0604020202020204" pitchFamily="34" charset="0"/>
              <a:buChar char="•"/>
            </a:pPr>
            <a:r>
              <a:rPr lang="en-US" dirty="0"/>
              <a:t>People experience different access needs</a:t>
            </a:r>
          </a:p>
          <a:p>
            <a:pPr marL="171450" indent="-171450">
              <a:buFont typeface="Arial" panose="020B0604020202020204" pitchFamily="34" charset="0"/>
              <a:buChar char="•"/>
            </a:pPr>
            <a:r>
              <a:rPr lang="en-US" dirty="0"/>
              <a:t>Barriers vary depending on the individual and the context</a:t>
            </a:r>
          </a:p>
          <a:p>
            <a:pPr marL="171450" indent="-171450">
              <a:buFont typeface="Arial" panose="020B0604020202020204" pitchFamily="34" charset="0"/>
              <a:buChar char="•"/>
            </a:pPr>
            <a:r>
              <a:rPr lang="en-US" dirty="0"/>
              <a:t>Many accessibility solutions benefit multiple groups</a:t>
            </a:r>
          </a:p>
          <a:p>
            <a:pPr marL="0" indent="0">
              <a:buFont typeface="Arial" panose="020B0604020202020204" pitchFamily="34" charset="0"/>
              <a:buNone/>
            </a:pPr>
            <a:r>
              <a:rPr lang="en-US" dirty="0"/>
              <a:t>Awareness is the first step to inclusion</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20</a:t>
            </a:fld>
            <a:endParaRPr lang="en-US"/>
          </a:p>
        </p:txBody>
      </p:sp>
    </p:spTree>
    <p:extLst>
      <p:ext uri="{BB962C8B-B14F-4D97-AF65-F5344CB8AC3E}">
        <p14:creationId xmlns:p14="http://schemas.microsoft.com/office/powerpoint/2010/main" val="131952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that </a:t>
            </a:r>
            <a:r>
              <a:rPr lang="en-US" b="1" dirty="0"/>
              <a:t>mobility impairments include:</a:t>
            </a:r>
          </a:p>
          <a:p>
            <a:pPr marL="171450" indent="-171450">
              <a:buFont typeface="Arial" panose="020B0604020202020204" pitchFamily="34" charset="0"/>
              <a:buChar char="•"/>
            </a:pPr>
            <a:r>
              <a:rPr lang="en-US" dirty="0"/>
              <a:t>Wheelchair users</a:t>
            </a:r>
          </a:p>
          <a:p>
            <a:pPr marL="171450" indent="-171450">
              <a:buFont typeface="Arial" panose="020B0604020202020204" pitchFamily="34" charset="0"/>
              <a:buChar char="•"/>
            </a:pPr>
            <a:r>
              <a:rPr lang="en-US" dirty="0"/>
              <a:t>People using crutches or walkers</a:t>
            </a:r>
          </a:p>
          <a:p>
            <a:pPr marL="171450" indent="-171450">
              <a:buFont typeface="Arial" panose="020B0604020202020204" pitchFamily="34" charset="0"/>
              <a:buChar char="•"/>
            </a:pPr>
            <a:r>
              <a:rPr lang="en-US" dirty="0"/>
              <a:t>Older visitors</a:t>
            </a:r>
          </a:p>
          <a:p>
            <a:pPr marL="171450" indent="-171450">
              <a:buFont typeface="Arial" panose="020B0604020202020204" pitchFamily="34" charset="0"/>
              <a:buChar char="•"/>
            </a:pPr>
            <a:r>
              <a:rPr lang="en-US" dirty="0"/>
              <a:t>People who can walk but not for long distances</a:t>
            </a:r>
          </a:p>
          <a:p>
            <a:endParaRPr lang="en-US" dirty="0"/>
          </a:p>
          <a:p>
            <a:r>
              <a:rPr lang="en-US" b="1" dirty="0"/>
              <a:t>Mobility-related barriers </a:t>
            </a:r>
            <a:r>
              <a:rPr lang="en-US" dirty="0"/>
              <a:t>often include:</a:t>
            </a:r>
          </a:p>
          <a:p>
            <a:pPr marL="171450" indent="-171450">
              <a:buFont typeface="Arial" panose="020B0604020202020204" pitchFamily="34" charset="0"/>
              <a:buChar char="•"/>
            </a:pPr>
            <a:r>
              <a:rPr lang="en-US" dirty="0"/>
              <a:t>Steps or level changes without alternatives</a:t>
            </a:r>
          </a:p>
          <a:p>
            <a:pPr marL="171450" indent="-171450">
              <a:buFont typeface="Arial" panose="020B0604020202020204" pitchFamily="34" charset="0"/>
              <a:buChar char="•"/>
            </a:pPr>
            <a:r>
              <a:rPr lang="en-US" dirty="0"/>
              <a:t>Narrow doorways or tight spaces</a:t>
            </a:r>
          </a:p>
          <a:p>
            <a:pPr marL="171450" indent="-171450">
              <a:buFont typeface="Arial" panose="020B0604020202020204" pitchFamily="34" charset="0"/>
              <a:buChar char="•"/>
            </a:pPr>
            <a:r>
              <a:rPr lang="en-US" dirty="0"/>
              <a:t>Long walking distances or uneven surfaces</a:t>
            </a:r>
          </a:p>
          <a:p>
            <a:pPr marL="171450" indent="-171450">
              <a:buFont typeface="Arial" panose="020B0604020202020204" pitchFamily="34" charset="0"/>
              <a:buChar char="•"/>
            </a:pPr>
            <a:r>
              <a:rPr lang="en-US" dirty="0"/>
              <a:t>Lack of seating or accessible toilets</a:t>
            </a:r>
          </a:p>
          <a:p>
            <a:endParaRPr lang="en-US" dirty="0"/>
          </a:p>
          <a:p>
            <a:r>
              <a:rPr lang="en-US" b="1" dirty="0"/>
              <a:t>Give examples:</a:t>
            </a:r>
          </a:p>
          <a:p>
            <a:pPr marL="171450" indent="-171450">
              <a:buFont typeface="Arial" panose="020B0604020202020204" pitchFamily="34" charset="0"/>
              <a:buChar char="•"/>
            </a:pPr>
            <a:r>
              <a:rPr lang="en-US" dirty="0"/>
              <a:t>Seating every few rooms</a:t>
            </a:r>
          </a:p>
          <a:p>
            <a:pPr marL="171450" indent="-171450">
              <a:buFont typeface="Arial" panose="020B0604020202020204" pitchFamily="34" charset="0"/>
              <a:buChar char="•"/>
            </a:pPr>
            <a:r>
              <a:rPr lang="en-US" dirty="0"/>
              <a:t>Clear step-free routes</a:t>
            </a:r>
          </a:p>
          <a:p>
            <a:pPr marL="171450" indent="-171450">
              <a:buFont typeface="Arial" panose="020B0604020202020204" pitchFamily="34" charset="0"/>
              <a:buChar char="•"/>
            </a:pPr>
            <a:r>
              <a:rPr lang="en-US" dirty="0"/>
              <a:t>Accessible drop-off points</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22</a:t>
            </a:fld>
            <a:endParaRPr lang="en-US"/>
          </a:p>
        </p:txBody>
      </p:sp>
    </p:spTree>
    <p:extLst>
      <p:ext uri="{BB962C8B-B14F-4D97-AF65-F5344CB8AC3E}">
        <p14:creationId xmlns:p14="http://schemas.microsoft.com/office/powerpoint/2010/main" val="158627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Visual impairment includes:</a:t>
            </a:r>
          </a:p>
          <a:p>
            <a:pPr marL="171450" indent="-171450">
              <a:buFont typeface="Arial" panose="020B0604020202020204" pitchFamily="34" charset="0"/>
              <a:buChar char="•"/>
            </a:pPr>
            <a:r>
              <a:rPr lang="en-US" dirty="0"/>
              <a:t>Blindness</a:t>
            </a:r>
          </a:p>
          <a:p>
            <a:pPr marL="171450" indent="-171450">
              <a:buFont typeface="Arial" panose="020B0604020202020204" pitchFamily="34" charset="0"/>
              <a:buChar char="•"/>
            </a:pPr>
            <a:r>
              <a:rPr lang="en-US" dirty="0"/>
              <a:t>Low vision</a:t>
            </a:r>
          </a:p>
          <a:p>
            <a:pPr marL="171450" indent="-171450">
              <a:buFont typeface="Arial" panose="020B0604020202020204" pitchFamily="34" charset="0"/>
              <a:buChar char="•"/>
            </a:pPr>
            <a:r>
              <a:rPr lang="en-US" dirty="0"/>
              <a:t>Partial sight</a:t>
            </a:r>
          </a:p>
          <a:p>
            <a:endParaRPr lang="en-US" dirty="0"/>
          </a:p>
          <a:p>
            <a:r>
              <a:rPr lang="en-US" b="1" dirty="0"/>
              <a:t>Common barriers </a:t>
            </a:r>
            <a:r>
              <a:rPr lang="en-US" dirty="0"/>
              <a:t>for visitors with visual impairments:</a:t>
            </a:r>
          </a:p>
          <a:p>
            <a:pPr marL="171450" indent="-171450">
              <a:buFont typeface="Arial" panose="020B0604020202020204" pitchFamily="34" charset="0"/>
              <a:buChar char="•"/>
            </a:pPr>
            <a:r>
              <a:rPr lang="en-US" dirty="0"/>
              <a:t>Information presented only visually</a:t>
            </a:r>
          </a:p>
          <a:p>
            <a:pPr marL="171450" indent="-171450">
              <a:buFont typeface="Arial" panose="020B0604020202020204" pitchFamily="34" charset="0"/>
              <a:buChar char="•"/>
            </a:pPr>
            <a:r>
              <a:rPr lang="en-US" dirty="0"/>
              <a:t>Poor contrast or small text</a:t>
            </a:r>
          </a:p>
          <a:p>
            <a:pPr marL="171450" indent="-171450">
              <a:buFont typeface="Arial" panose="020B0604020202020204" pitchFamily="34" charset="0"/>
              <a:buChar char="•"/>
            </a:pPr>
            <a:r>
              <a:rPr lang="en-US" dirty="0"/>
              <a:t>Lack of orientation cues</a:t>
            </a:r>
          </a:p>
          <a:p>
            <a:pPr marL="171450" indent="-171450">
              <a:buFont typeface="Arial" panose="020B0604020202020204" pitchFamily="34" charset="0"/>
              <a:buChar char="•"/>
            </a:pPr>
            <a:r>
              <a:rPr lang="en-US" dirty="0"/>
              <a:t>Unexpected obstacles in pathways</a:t>
            </a:r>
          </a:p>
          <a:p>
            <a:r>
              <a:rPr lang="en-US" dirty="0"/>
              <a:t>Information accessibility is essential</a:t>
            </a:r>
          </a:p>
          <a:p>
            <a:endParaRPr lang="en-US" dirty="0"/>
          </a:p>
          <a:p>
            <a:r>
              <a:rPr lang="en-US" dirty="0"/>
              <a:t>Explain good practice:</a:t>
            </a:r>
          </a:p>
          <a:p>
            <a:pPr marL="171450" indent="-171450">
              <a:buFont typeface="Arial" panose="020B0604020202020204" pitchFamily="34" charset="0"/>
              <a:buChar char="•"/>
            </a:pPr>
            <a:r>
              <a:rPr lang="en-US" dirty="0"/>
              <a:t>Audio descriptions</a:t>
            </a:r>
          </a:p>
          <a:p>
            <a:pPr marL="171450" indent="-171450">
              <a:buFont typeface="Arial" panose="020B0604020202020204" pitchFamily="34" charset="0"/>
              <a:buChar char="•"/>
            </a:pPr>
            <a:r>
              <a:rPr lang="en-US" dirty="0"/>
              <a:t>Large-print materials</a:t>
            </a:r>
          </a:p>
          <a:p>
            <a:pPr marL="171450" indent="-171450">
              <a:buFont typeface="Arial" panose="020B0604020202020204" pitchFamily="34" charset="0"/>
              <a:buChar char="•"/>
            </a:pPr>
            <a:r>
              <a:rPr lang="en-US" dirty="0"/>
              <a:t>Tactile maps or models</a:t>
            </a:r>
          </a:p>
          <a:p>
            <a:pPr marL="171450" indent="-171450">
              <a:buFont typeface="Arial" panose="020B0604020202020204" pitchFamily="34" charset="0"/>
              <a:buChar char="•"/>
            </a:pPr>
            <a:r>
              <a:rPr lang="en-US" dirty="0"/>
              <a:t>Clear lighting and contrast</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23</a:t>
            </a:fld>
            <a:endParaRPr lang="en-US"/>
          </a:p>
        </p:txBody>
      </p:sp>
    </p:spTree>
    <p:extLst>
      <p:ext uri="{BB962C8B-B14F-4D97-AF65-F5344CB8AC3E}">
        <p14:creationId xmlns:p14="http://schemas.microsoft.com/office/powerpoint/2010/main" val="30631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Hearing impairment </a:t>
            </a:r>
            <a:r>
              <a:rPr lang="en-US" dirty="0"/>
              <a:t>includes:</a:t>
            </a:r>
          </a:p>
          <a:p>
            <a:pPr marL="171450" indent="-171450">
              <a:buFont typeface="Arial" panose="020B0604020202020204" pitchFamily="34" charset="0"/>
              <a:buChar char="•"/>
            </a:pPr>
            <a:r>
              <a:rPr lang="en-US" dirty="0"/>
              <a:t>Deaf visitors</a:t>
            </a:r>
          </a:p>
          <a:p>
            <a:pPr marL="171450" indent="-171450">
              <a:buFont typeface="Arial" panose="020B0604020202020204" pitchFamily="34" charset="0"/>
              <a:buChar char="•"/>
            </a:pPr>
            <a:r>
              <a:rPr lang="en-US" dirty="0"/>
              <a:t>Hard-of-hearing visitors</a:t>
            </a:r>
          </a:p>
          <a:p>
            <a:pPr marL="171450" indent="-171450">
              <a:buFont typeface="Arial" panose="020B0604020202020204" pitchFamily="34" charset="0"/>
              <a:buChar char="•"/>
            </a:pPr>
            <a:r>
              <a:rPr lang="en-US" dirty="0"/>
              <a:t>People who rely on hearing aids or cochlear implants</a:t>
            </a:r>
          </a:p>
          <a:p>
            <a:endParaRPr lang="en-US" dirty="0"/>
          </a:p>
          <a:p>
            <a:r>
              <a:rPr lang="en-US" b="1" dirty="0"/>
              <a:t>Common barriers </a:t>
            </a:r>
            <a:r>
              <a:rPr lang="en-US" dirty="0"/>
              <a:t>for Deaf and hard-of-hearing visitors:</a:t>
            </a:r>
          </a:p>
          <a:p>
            <a:pPr marL="171450" indent="-171450">
              <a:buFont typeface="Arial" panose="020B0604020202020204" pitchFamily="34" charset="0"/>
              <a:buChar char="•"/>
            </a:pPr>
            <a:r>
              <a:rPr lang="en-US" dirty="0"/>
              <a:t>Audio-only tours or announcements</a:t>
            </a:r>
          </a:p>
          <a:p>
            <a:pPr marL="171450" indent="-171450">
              <a:buFont typeface="Arial" panose="020B0604020202020204" pitchFamily="34" charset="0"/>
              <a:buChar char="•"/>
            </a:pPr>
            <a:r>
              <a:rPr lang="en-US" dirty="0"/>
              <a:t>No captions or transcripts</a:t>
            </a:r>
          </a:p>
          <a:p>
            <a:pPr marL="171450" indent="-171450">
              <a:buFont typeface="Arial" panose="020B0604020202020204" pitchFamily="34" charset="0"/>
              <a:buChar char="•"/>
            </a:pPr>
            <a:r>
              <a:rPr lang="en-US" dirty="0"/>
              <a:t>Poor visibility for lip-reading</a:t>
            </a:r>
          </a:p>
          <a:p>
            <a:pPr marL="171450" indent="-171450">
              <a:buFont typeface="Arial" panose="020B0604020202020204" pitchFamily="34" charset="0"/>
              <a:buChar char="•"/>
            </a:pPr>
            <a:r>
              <a:rPr lang="en-US" dirty="0"/>
              <a:t>Lack of visual emergency information</a:t>
            </a:r>
          </a:p>
          <a:p>
            <a:r>
              <a:rPr lang="en-US" dirty="0"/>
              <a:t>Visual alternatives are critical</a:t>
            </a:r>
          </a:p>
          <a:p>
            <a:endParaRPr lang="en-US" dirty="0"/>
          </a:p>
          <a:p>
            <a:r>
              <a:rPr lang="en-US" dirty="0"/>
              <a:t>Highlight </a:t>
            </a:r>
            <a:r>
              <a:rPr lang="en-US" b="1" dirty="0"/>
              <a:t>good practices:</a:t>
            </a:r>
          </a:p>
          <a:p>
            <a:pPr marL="171450" indent="-171450">
              <a:buFont typeface="Arial" panose="020B0604020202020204" pitchFamily="34" charset="0"/>
              <a:buChar char="•"/>
            </a:pPr>
            <a:r>
              <a:rPr lang="en-US" dirty="0"/>
              <a:t>Subtitles on videos</a:t>
            </a:r>
          </a:p>
          <a:p>
            <a:pPr marL="171450" indent="-171450">
              <a:buFont typeface="Arial" panose="020B0604020202020204" pitchFamily="34" charset="0"/>
              <a:buChar char="•"/>
            </a:pPr>
            <a:r>
              <a:rPr lang="en-US" dirty="0"/>
              <a:t>Written summaries</a:t>
            </a:r>
          </a:p>
          <a:p>
            <a:pPr marL="171450" indent="-171450">
              <a:buFont typeface="Arial" panose="020B0604020202020204" pitchFamily="34" charset="0"/>
              <a:buChar char="•"/>
            </a:pPr>
            <a:r>
              <a:rPr lang="en-US" dirty="0"/>
              <a:t>Clear visual alerts</a:t>
            </a:r>
          </a:p>
          <a:p>
            <a:pPr marL="171450" indent="-171450">
              <a:buFont typeface="Arial" panose="020B0604020202020204" pitchFamily="34" charset="0"/>
              <a:buChar char="•"/>
            </a:pPr>
            <a:r>
              <a:rPr lang="en-US" dirty="0"/>
              <a:t>Facing the person when speaking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Stress safety: </a:t>
            </a:r>
            <a:r>
              <a:rPr lang="en-US" dirty="0"/>
              <a:t>Emergency information must </a:t>
            </a:r>
            <a:r>
              <a:rPr lang="en-US" b="1" dirty="0"/>
              <a:t>never</a:t>
            </a:r>
            <a:r>
              <a:rPr lang="en-US" dirty="0"/>
              <a:t> be audio-only.</a:t>
            </a:r>
          </a:p>
          <a:p>
            <a:endParaRPr lang="en-US" dirty="0"/>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24</a:t>
            </a:fld>
            <a:endParaRPr lang="en-US"/>
          </a:p>
        </p:txBody>
      </p:sp>
    </p:spTree>
    <p:extLst>
      <p:ext uri="{BB962C8B-B14F-4D97-AF65-F5344CB8AC3E}">
        <p14:creationId xmlns:p14="http://schemas.microsoft.com/office/powerpoint/2010/main" val="327782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a:t>
            </a:r>
            <a:r>
              <a:rPr lang="en-US" b="1" dirty="0"/>
              <a:t>this group includes</a:t>
            </a:r>
            <a:r>
              <a:rPr lang="en-US" dirty="0"/>
              <a:t>:</a:t>
            </a:r>
          </a:p>
          <a:p>
            <a:pPr marL="171450" indent="-171450">
              <a:buFont typeface="Arial" panose="020B0604020202020204" pitchFamily="34" charset="0"/>
              <a:buChar char="•"/>
            </a:pPr>
            <a:r>
              <a:rPr lang="en-US" dirty="0"/>
              <a:t>People with intellectual disabilities</a:t>
            </a:r>
          </a:p>
          <a:p>
            <a:pPr marL="171450" indent="-171450">
              <a:buFont typeface="Arial" panose="020B0604020202020204" pitchFamily="34" charset="0"/>
              <a:buChar char="•"/>
            </a:pPr>
            <a:r>
              <a:rPr lang="en-US" dirty="0"/>
              <a:t>People on the autism spectrum</a:t>
            </a:r>
          </a:p>
          <a:p>
            <a:pPr marL="171450" indent="-171450">
              <a:buFont typeface="Arial" panose="020B0604020202020204" pitchFamily="34" charset="0"/>
              <a:buChar char="•"/>
            </a:pPr>
            <a:r>
              <a:rPr lang="en-US" dirty="0"/>
              <a:t>People with dementia or brain injuries</a:t>
            </a:r>
          </a:p>
          <a:p>
            <a:pPr marL="171450" indent="-171450">
              <a:buFont typeface="Arial" panose="020B0604020202020204" pitchFamily="34" charset="0"/>
              <a:buChar char="•"/>
            </a:pPr>
            <a:r>
              <a:rPr lang="en-US" dirty="0"/>
              <a:t>People with learning difficulties</a:t>
            </a:r>
          </a:p>
          <a:p>
            <a:endParaRPr lang="en-US" dirty="0"/>
          </a:p>
          <a:p>
            <a:r>
              <a:rPr lang="en-US" b="1" dirty="0"/>
              <a:t>Barriers</a:t>
            </a:r>
            <a:r>
              <a:rPr lang="en-US" dirty="0"/>
              <a:t> may include:</a:t>
            </a:r>
          </a:p>
          <a:p>
            <a:pPr marL="171450" indent="-171450">
              <a:buFont typeface="Arial" panose="020B0604020202020204" pitchFamily="34" charset="0"/>
              <a:buChar char="•"/>
            </a:pPr>
            <a:r>
              <a:rPr lang="en-US" dirty="0"/>
              <a:t>Complex language or long explanations</a:t>
            </a:r>
          </a:p>
          <a:p>
            <a:pPr marL="171450" indent="-171450">
              <a:buFont typeface="Arial" panose="020B0604020202020204" pitchFamily="34" charset="0"/>
              <a:buChar char="•"/>
            </a:pPr>
            <a:r>
              <a:rPr lang="en-US" dirty="0"/>
              <a:t>Information overload</a:t>
            </a:r>
          </a:p>
          <a:p>
            <a:pPr marL="171450" indent="-171450">
              <a:buFont typeface="Arial" panose="020B0604020202020204" pitchFamily="34" charset="0"/>
              <a:buChar char="•"/>
            </a:pPr>
            <a:r>
              <a:rPr lang="en-US" dirty="0"/>
              <a:t>Crowded, noisy, or bright environments</a:t>
            </a:r>
          </a:p>
          <a:p>
            <a:pPr marL="171450" indent="-171450">
              <a:buFont typeface="Arial" panose="020B0604020202020204" pitchFamily="34" charset="0"/>
              <a:buChar char="•"/>
            </a:pPr>
            <a:r>
              <a:rPr lang="en-US" dirty="0"/>
              <a:t>Unclear structure or expectations</a:t>
            </a:r>
          </a:p>
          <a:p>
            <a:r>
              <a:rPr lang="en-US" dirty="0"/>
              <a:t>Clarity, calm, and predictability help</a:t>
            </a:r>
          </a:p>
          <a:p>
            <a:endParaRPr lang="en-US" dirty="0"/>
          </a:p>
          <a:p>
            <a:r>
              <a:rPr lang="en-US" dirty="0"/>
              <a:t>These visitors are </a:t>
            </a:r>
            <a:r>
              <a:rPr lang="en-US" b="1" dirty="0"/>
              <a:t>often excluded unintentionally </a:t>
            </a:r>
            <a:r>
              <a:rPr lang="en-US" dirty="0"/>
              <a:t>through:</a:t>
            </a:r>
          </a:p>
          <a:p>
            <a:pPr marL="171450" indent="-171450">
              <a:buFont typeface="Arial" panose="020B0604020202020204" pitchFamily="34" charset="0"/>
              <a:buChar char="•"/>
            </a:pPr>
            <a:r>
              <a:rPr lang="en-US" dirty="0"/>
              <a:t>Jargon</a:t>
            </a:r>
          </a:p>
          <a:p>
            <a:pPr marL="171450" indent="-171450">
              <a:buFont typeface="Arial" panose="020B0604020202020204" pitchFamily="34" charset="0"/>
              <a:buChar char="•"/>
            </a:pPr>
            <a:r>
              <a:rPr lang="en-US" dirty="0"/>
              <a:t>Fast-paced tours</a:t>
            </a:r>
          </a:p>
          <a:p>
            <a:pPr marL="171450" indent="-171450">
              <a:buFont typeface="Arial" panose="020B0604020202020204" pitchFamily="34" charset="0"/>
              <a:buChar char="•"/>
            </a:pPr>
            <a:r>
              <a:rPr lang="en-US" dirty="0"/>
              <a:t>Sensory overload</a:t>
            </a:r>
          </a:p>
          <a:p>
            <a:endParaRPr lang="en-US" dirty="0"/>
          </a:p>
          <a:p>
            <a:r>
              <a:rPr lang="en-US" b="1" dirty="0"/>
              <a:t>Explain good practices:</a:t>
            </a:r>
          </a:p>
          <a:p>
            <a:pPr marL="171450" indent="-171450">
              <a:buFont typeface="Arial" panose="020B0604020202020204" pitchFamily="34" charset="0"/>
              <a:buChar char="•"/>
            </a:pPr>
            <a:r>
              <a:rPr lang="en-US" dirty="0"/>
              <a:t>Simple language</a:t>
            </a:r>
          </a:p>
          <a:p>
            <a:pPr marL="171450" indent="-171450">
              <a:buFont typeface="Arial" panose="020B0604020202020204" pitchFamily="34" charset="0"/>
              <a:buChar char="•"/>
            </a:pPr>
            <a:r>
              <a:rPr lang="en-US" dirty="0"/>
              <a:t>Visual supports</a:t>
            </a:r>
          </a:p>
          <a:p>
            <a:pPr marL="171450" indent="-171450">
              <a:buFont typeface="Arial" panose="020B0604020202020204" pitchFamily="34" charset="0"/>
              <a:buChar char="•"/>
            </a:pPr>
            <a:r>
              <a:rPr lang="en-US" dirty="0"/>
              <a:t>Quiet spaces</a:t>
            </a:r>
          </a:p>
          <a:p>
            <a:pPr marL="171450" indent="-171450">
              <a:buFont typeface="Arial" panose="020B0604020202020204" pitchFamily="34" charset="0"/>
              <a:buChar char="•"/>
            </a:pPr>
            <a:r>
              <a:rPr lang="en-US" dirty="0"/>
              <a:t>Sensory-friendly time slots</a:t>
            </a:r>
          </a:p>
          <a:p>
            <a:endParaRPr lang="en-US" dirty="0"/>
          </a:p>
          <a:p>
            <a:r>
              <a:rPr lang="en-US" b="1" dirty="0"/>
              <a:t>Key message: </a:t>
            </a:r>
            <a:r>
              <a:rPr lang="en-US" dirty="0"/>
              <a:t>“Accessibility is not about dumbing down - it’s about clarity.”</a:t>
            </a:r>
          </a:p>
        </p:txBody>
      </p:sp>
      <p:sp>
        <p:nvSpPr>
          <p:cNvPr id="4" name="Slide Number Placeholder 3"/>
          <p:cNvSpPr>
            <a:spLocks noGrp="1"/>
          </p:cNvSpPr>
          <p:nvPr>
            <p:ph type="sldNum" sz="quarter" idx="5"/>
          </p:nvPr>
        </p:nvSpPr>
        <p:spPr/>
        <p:txBody>
          <a:bodyPr/>
          <a:lstStyle/>
          <a:p>
            <a:fld id="{8524E8BF-7483-473F-908B-C79537BEF7C0}" type="slidenum">
              <a:rPr lang="en-US" smtClean="0"/>
              <a:t>25</a:t>
            </a:fld>
            <a:endParaRPr lang="en-US"/>
          </a:p>
        </p:txBody>
      </p:sp>
    </p:spTree>
    <p:extLst>
      <p:ext uri="{BB962C8B-B14F-4D97-AF65-F5344CB8AC3E}">
        <p14:creationId xmlns:p14="http://schemas.microsoft.com/office/powerpoint/2010/main" val="327166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visitors will never disclose a disability.</a:t>
            </a:r>
            <a:br>
              <a:rPr lang="en-US" dirty="0"/>
            </a:br>
            <a:r>
              <a:rPr lang="en-US" dirty="0"/>
              <a:t>They may simply appear tired, anxious, or overwhelmed.</a:t>
            </a:r>
          </a:p>
          <a:p>
            <a:endParaRPr lang="en-US" dirty="0"/>
          </a:p>
          <a:p>
            <a:r>
              <a:rPr lang="en-US" dirty="0"/>
              <a:t>Give examples:</a:t>
            </a:r>
          </a:p>
          <a:p>
            <a:pPr marL="171450" indent="-171450">
              <a:buFont typeface="Arial" panose="020B0604020202020204" pitchFamily="34" charset="0"/>
              <a:buChar char="•"/>
            </a:pPr>
            <a:r>
              <a:rPr lang="en-US" dirty="0"/>
              <a:t>Someone needing frequent breaks</a:t>
            </a:r>
          </a:p>
          <a:p>
            <a:pPr marL="171450" indent="-171450">
              <a:buFont typeface="Arial" panose="020B0604020202020204" pitchFamily="34" charset="0"/>
              <a:buChar char="•"/>
            </a:pPr>
            <a:r>
              <a:rPr lang="en-US" dirty="0"/>
              <a:t>Someone leaving a room suddenly</a:t>
            </a:r>
          </a:p>
          <a:p>
            <a:pPr marL="171450" indent="-171450">
              <a:buFont typeface="Arial" panose="020B0604020202020204" pitchFamily="34" charset="0"/>
              <a:buChar char="•"/>
            </a:pPr>
            <a:r>
              <a:rPr lang="en-US" dirty="0"/>
              <a:t>Someone avoiding crowds or noise</a:t>
            </a:r>
          </a:p>
          <a:p>
            <a:endParaRPr lang="en-US" dirty="0"/>
          </a:p>
          <a:p>
            <a:r>
              <a:rPr lang="en-US" dirty="0"/>
              <a:t>* </a:t>
            </a:r>
            <a:r>
              <a:rPr lang="en-US" sz="1200" b="1" i="0" kern="1200" dirty="0">
                <a:solidFill>
                  <a:schemeClr val="tx1"/>
                </a:solidFill>
                <a:effectLst/>
                <a:latin typeface="+mn-lt"/>
                <a:ea typeface="+mn-ea"/>
                <a:cs typeface="+mn-cs"/>
              </a:rPr>
              <a:t>Fibromyalgia </a:t>
            </a:r>
            <a:r>
              <a:rPr lang="en-US" sz="1200" b="0" i="0" kern="1200" dirty="0">
                <a:solidFill>
                  <a:schemeClr val="tx1"/>
                </a:solidFill>
                <a:effectLst/>
                <a:latin typeface="+mn-lt"/>
                <a:ea typeface="+mn-ea"/>
                <a:cs typeface="+mn-cs"/>
              </a:rPr>
              <a:t>- a chronic disorder characterized by widespread pain and other symptoms such as fatigue, muscle stiffness, and insomnia.</a:t>
            </a:r>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26</a:t>
            </a:fld>
            <a:endParaRPr lang="en-US"/>
          </a:p>
        </p:txBody>
      </p:sp>
    </p:spTree>
    <p:extLst>
      <p:ext uri="{BB962C8B-B14F-4D97-AF65-F5344CB8AC3E}">
        <p14:creationId xmlns:p14="http://schemas.microsoft.com/office/powerpoint/2010/main" val="3723299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t>
            </a:r>
            <a:r>
              <a:rPr lang="en-US" b="1" dirty="0"/>
              <a:t>examples:</a:t>
            </a:r>
          </a:p>
          <a:p>
            <a:pPr marL="171450" indent="-171450">
              <a:buFont typeface="Arial" panose="020B0604020202020204" pitchFamily="34" charset="0"/>
              <a:buChar char="•"/>
            </a:pPr>
            <a:r>
              <a:rPr lang="en-US" dirty="0"/>
              <a:t>Friendly staff offering alternatives when a lift is broken</a:t>
            </a:r>
          </a:p>
          <a:p>
            <a:pPr marL="171450" indent="-171450">
              <a:buFont typeface="Arial" panose="020B0604020202020204" pitchFamily="34" charset="0"/>
              <a:buChar char="•"/>
            </a:pPr>
            <a:r>
              <a:rPr lang="en-US" dirty="0"/>
              <a:t>Staff who avoid eye contact or speak only to companions</a:t>
            </a:r>
          </a:p>
          <a:p>
            <a:endParaRPr lang="en-US" dirty="0"/>
          </a:p>
          <a:p>
            <a:r>
              <a:rPr lang="en-US" dirty="0"/>
              <a:t>Emphasize:</a:t>
            </a:r>
          </a:p>
          <a:p>
            <a:r>
              <a:rPr lang="en-US" b="1" dirty="0"/>
              <a:t>Accessibility lives in everyday interactions - greetings, tone of voice, willingness to help.</a:t>
            </a:r>
          </a:p>
          <a:p>
            <a:endParaRPr lang="en-US" dirty="0"/>
          </a:p>
          <a:p>
            <a:r>
              <a:rPr lang="en-US" dirty="0"/>
              <a:t>Key message:</a:t>
            </a:r>
            <a:br>
              <a:rPr lang="en-US" dirty="0"/>
            </a:br>
            <a:r>
              <a:rPr lang="en-US" b="1" dirty="0"/>
              <a:t>“Attitude can remove or create barriers in seconds.”</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27</a:t>
            </a:fld>
            <a:endParaRPr lang="en-US"/>
          </a:p>
        </p:txBody>
      </p:sp>
    </p:spTree>
    <p:extLst>
      <p:ext uri="{BB962C8B-B14F-4D97-AF65-F5344CB8AC3E}">
        <p14:creationId xmlns:p14="http://schemas.microsoft.com/office/powerpoint/2010/main" val="3734136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Respect and Courtesy Above All</a:t>
            </a:r>
          </a:p>
          <a:p>
            <a:pPr marL="171450" indent="-171450">
              <a:buFont typeface="Arial" panose="020B0604020202020204" pitchFamily="34" charset="0"/>
              <a:buChar char="•"/>
            </a:pPr>
            <a:r>
              <a:rPr lang="en-US" dirty="0"/>
              <a:t>Treat visitors with disabilities the same way you would any other guest, with respect, patience, and genuine courtesy. Speak directly to the person, use a normal tone, and remember that disability does not define their interests or personality.</a:t>
            </a:r>
          </a:p>
          <a:p>
            <a:r>
              <a:rPr lang="en-US" b="1" dirty="0"/>
              <a:t>Ask Before Helping</a:t>
            </a:r>
          </a:p>
          <a:p>
            <a:pPr marL="171450" indent="-171450">
              <a:buFont typeface="Arial" panose="020B0604020202020204" pitchFamily="34" charset="0"/>
              <a:buChar char="•"/>
            </a:pPr>
            <a:r>
              <a:rPr lang="en-US" dirty="0"/>
              <a:t>Never assume help is needed. A simple “May I help you?” respects independence and ensures assistance is wanted before you step in or touch personal equipment.</a:t>
            </a:r>
          </a:p>
          <a:p>
            <a:r>
              <a:rPr lang="en-US" b="1" dirty="0"/>
              <a:t>Listen to and Trust the Visitor</a:t>
            </a:r>
          </a:p>
          <a:p>
            <a:pPr marL="171450" indent="-171450">
              <a:buFont typeface="Arial" panose="020B0604020202020204" pitchFamily="34" charset="0"/>
              <a:buChar char="•"/>
            </a:pPr>
            <a:r>
              <a:rPr lang="en-US" dirty="0"/>
              <a:t>Visitors are the experts in their own needs. If they tell you what works or what does not, take them at their word and follow their lead.</a:t>
            </a:r>
          </a:p>
          <a:p>
            <a:r>
              <a:rPr lang="en-US" b="1" dirty="0"/>
              <a:t>Use Appropriate Language</a:t>
            </a:r>
          </a:p>
          <a:p>
            <a:pPr marL="171450" indent="-171450">
              <a:buFont typeface="Arial" panose="020B0604020202020204" pitchFamily="34" charset="0"/>
              <a:buChar char="•"/>
            </a:pPr>
            <a:r>
              <a:rPr lang="en-US" dirty="0"/>
              <a:t>Choose respectful, neutral language that puts the person first and avoids outdated or negative terms. When unsure, focus on the service or accommodation rather than labeling the person.</a:t>
            </a:r>
          </a:p>
          <a:p>
            <a:r>
              <a:rPr lang="en-US" b="1" dirty="0"/>
              <a:t>Be Patient and Attentive</a:t>
            </a:r>
          </a:p>
          <a:p>
            <a:pPr marL="171450" indent="-171450">
              <a:buFont typeface="Arial" panose="020B0604020202020204" pitchFamily="34" charset="0"/>
              <a:buChar char="•"/>
            </a:pPr>
            <a:r>
              <a:rPr lang="en-US" dirty="0"/>
              <a:t>Some guests may need more time to communicate or move through the experience. Staying calm, listening fully, and not rushing sends a clear message that they are welcome.</a:t>
            </a:r>
          </a:p>
          <a:p>
            <a:r>
              <a:rPr lang="en-US" b="1" dirty="0"/>
              <a:t>Provide a Welcoming Atmosphere</a:t>
            </a:r>
          </a:p>
          <a:p>
            <a:pPr marL="171450" indent="-171450">
              <a:buFont typeface="Arial" panose="020B0604020202020204" pitchFamily="34" charset="0"/>
              <a:buChar char="•"/>
            </a:pPr>
            <a:r>
              <a:rPr lang="en-US" dirty="0"/>
              <a:t>Let visitors know from the start that accessibility is expected and supported. Small, natural gestures of inclusion help guests feel they belong, not like an exception.</a:t>
            </a:r>
          </a:p>
          <a:p>
            <a:r>
              <a:rPr lang="en-US" b="1" dirty="0"/>
              <a:t>Know the Do’s and Don’ts of Specific Interactions</a:t>
            </a:r>
          </a:p>
          <a:p>
            <a:pPr marL="171450" indent="-171450">
              <a:buFont typeface="Arial" panose="020B0604020202020204" pitchFamily="34" charset="0"/>
              <a:buChar char="•"/>
            </a:pPr>
            <a:r>
              <a:rPr lang="en-US" dirty="0"/>
              <a:t>Basic etiquette matters, such as not leaning on wheelchairs, facing people who lip-read, and asking before offering physical guidance. These small actions make interactions more comfortable and respectful.</a:t>
            </a:r>
          </a:p>
          <a:p>
            <a:r>
              <a:rPr lang="en-US" b="1" dirty="0"/>
              <a:t>Stay Positive and Composed</a:t>
            </a:r>
          </a:p>
          <a:p>
            <a:pPr marL="171450" indent="-171450">
              <a:buFont typeface="Arial" panose="020B0604020202020204" pitchFamily="34" charset="0"/>
              <a:buChar char="•"/>
            </a:pPr>
            <a:r>
              <a:rPr lang="en-US" dirty="0"/>
              <a:t>When things do not go as planned, stay calm and focus on solutions rather than the problem. Handle accommodations as a normal part of the day so no one feels like a burden.</a:t>
            </a:r>
          </a:p>
        </p:txBody>
      </p:sp>
      <p:sp>
        <p:nvSpPr>
          <p:cNvPr id="4" name="Slide Number Placeholder 3"/>
          <p:cNvSpPr>
            <a:spLocks noGrp="1"/>
          </p:cNvSpPr>
          <p:nvPr>
            <p:ph type="sldNum" sz="quarter" idx="5"/>
          </p:nvPr>
        </p:nvSpPr>
        <p:spPr/>
        <p:txBody>
          <a:bodyPr/>
          <a:lstStyle/>
          <a:p>
            <a:fld id="{8524E8BF-7483-473F-908B-C79537BEF7C0}" type="slidenum">
              <a:rPr lang="en-US" smtClean="0"/>
              <a:t>28</a:t>
            </a:fld>
            <a:endParaRPr lang="en-US"/>
          </a:p>
        </p:txBody>
      </p:sp>
    </p:spTree>
    <p:extLst>
      <p:ext uri="{BB962C8B-B14F-4D97-AF65-F5344CB8AC3E}">
        <p14:creationId xmlns:p14="http://schemas.microsoft.com/office/powerpoint/2010/main" val="350663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this first session of the </a:t>
            </a:r>
            <a:r>
              <a:rPr lang="en-US" b="1" dirty="0"/>
              <a:t>TACT Train-the-Trainers </a:t>
            </a:r>
            <a:r>
              <a:rPr lang="en-US" b="1" dirty="0" err="1"/>
              <a:t>programme</a:t>
            </a:r>
            <a:r>
              <a:rPr lang="en-US" dirty="0"/>
              <a:t>, meaning:</a:t>
            </a:r>
          </a:p>
          <a:p>
            <a:pPr marL="628650" lvl="1" indent="-171450">
              <a:buFont typeface="Arial" panose="020B0604020202020204" pitchFamily="34" charset="0"/>
              <a:buChar char="•"/>
            </a:pPr>
            <a:r>
              <a:rPr lang="en-US" dirty="0"/>
              <a:t>Participants are not only learners,</a:t>
            </a:r>
          </a:p>
          <a:p>
            <a:pPr marL="628650" lvl="1" indent="-171450">
              <a:buFont typeface="Arial" panose="020B0604020202020204" pitchFamily="34" charset="0"/>
              <a:buChar char="•"/>
            </a:pPr>
            <a:r>
              <a:rPr lang="en-US" dirty="0"/>
              <a:t>They are future </a:t>
            </a:r>
            <a:r>
              <a:rPr lang="en-US" b="1" dirty="0"/>
              <a:t>multipliers</a:t>
            </a:r>
            <a:r>
              <a:rPr lang="en-US" dirty="0"/>
              <a:t> who will train others.</a:t>
            </a:r>
          </a:p>
          <a:p>
            <a:pPr marL="171450" indent="-171450">
              <a:buFont typeface="Arial" panose="020B0604020202020204" pitchFamily="34" charset="0"/>
              <a:buChar char="•"/>
            </a:pPr>
            <a:r>
              <a:rPr lang="en-US" dirty="0"/>
              <a:t>Set expectations:</a:t>
            </a:r>
          </a:p>
          <a:p>
            <a:pPr marL="628650" lvl="1" indent="-171450">
              <a:buFont typeface="Arial" panose="020B0604020202020204" pitchFamily="34" charset="0"/>
              <a:buChar char="•"/>
            </a:pPr>
            <a:r>
              <a:rPr lang="en-US" dirty="0"/>
              <a:t>This is an </a:t>
            </a:r>
            <a:r>
              <a:rPr lang="en-US" b="1" dirty="0"/>
              <a:t>interactive online session</a:t>
            </a:r>
            <a:r>
              <a:rPr lang="en-US" dirty="0"/>
              <a:t>, not a lecture.</a:t>
            </a:r>
          </a:p>
          <a:p>
            <a:pPr marL="628650" lvl="1" indent="-171450">
              <a:buFont typeface="Arial" panose="020B0604020202020204" pitchFamily="34" charset="0"/>
              <a:buChar char="•"/>
            </a:pPr>
            <a:r>
              <a:rPr lang="en-US" dirty="0"/>
              <a:t>Participation, reflection, and discussion are essential.</a:t>
            </a:r>
          </a:p>
          <a:p>
            <a:pPr marL="628650" lvl="1" indent="-171450">
              <a:buFont typeface="Arial" panose="020B0604020202020204" pitchFamily="34" charset="0"/>
              <a:buChar char="•"/>
            </a:pPr>
            <a:r>
              <a:rPr lang="en-US" dirty="0"/>
              <a:t>No one is expected to be an expert - learning happens together.</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a:t>
            </a:fld>
            <a:endParaRPr lang="en-US"/>
          </a:p>
        </p:txBody>
      </p:sp>
    </p:spTree>
    <p:extLst>
      <p:ext uri="{BB962C8B-B14F-4D97-AF65-F5344CB8AC3E}">
        <p14:creationId xmlns:p14="http://schemas.microsoft.com/office/powerpoint/2010/main" val="204223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t>
            </a:r>
            <a:r>
              <a:rPr lang="en-GB" b="1" dirty="0"/>
              <a:t>example:</a:t>
            </a:r>
          </a:p>
          <a:p>
            <a:pPr marL="171450" indent="-171450">
              <a:buFont typeface="Arial" panose="020B0604020202020204" pitchFamily="34" charset="0"/>
              <a:buChar char="•"/>
            </a:pPr>
            <a:r>
              <a:rPr lang="en-GB" dirty="0"/>
              <a:t>it’s okay to discreetly mention to a blind visitor that you have tactile exhibits for them</a:t>
            </a:r>
          </a:p>
          <a:p>
            <a:pPr marL="171450" indent="-171450">
              <a:buFont typeface="Arial" panose="020B0604020202020204" pitchFamily="34" charset="0"/>
              <a:buChar char="•"/>
            </a:pPr>
            <a:r>
              <a:rPr lang="en-GB" dirty="0"/>
              <a:t>but there’s no need to announce to the whole group “We have a blind person so everyone wait while I do this,” etc.</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Inclusion works best when it’s seamlessly integrated.</a:t>
            </a:r>
          </a:p>
          <a:p>
            <a:pPr marL="0" indent="0">
              <a:buFont typeface="Arial" panose="020B0604020202020204" pitchFamily="34" charset="0"/>
              <a:buNone/>
            </a:pPr>
            <a:r>
              <a:rPr lang="en-GB" sz="1200" b="1" kern="1200" dirty="0">
                <a:solidFill>
                  <a:schemeClr val="tx1"/>
                </a:solidFill>
                <a:effectLst/>
                <a:latin typeface="+mn-lt"/>
                <a:ea typeface="+mn-ea"/>
                <a:cs typeface="+mn-cs"/>
              </a:rPr>
              <a:t>Attitude is contagious</a:t>
            </a:r>
            <a:r>
              <a:rPr lang="en-GB" sz="1200" kern="1200" dirty="0">
                <a:solidFill>
                  <a:schemeClr val="tx1"/>
                </a:solidFill>
                <a:effectLst/>
                <a:latin typeface="+mn-lt"/>
                <a:ea typeface="+mn-ea"/>
                <a:cs typeface="+mn-cs"/>
              </a:rPr>
              <a:t>.</a:t>
            </a:r>
          </a:p>
          <a:p>
            <a:pPr marL="0" indent="0">
              <a:buFont typeface="Arial" panose="020B0604020202020204" pitchFamily="34" charset="0"/>
              <a:buNone/>
            </a:pPr>
            <a:r>
              <a:rPr lang="en-GB" sz="1200" kern="1200" dirty="0">
                <a:solidFill>
                  <a:schemeClr val="tx1"/>
                </a:solidFill>
                <a:effectLst/>
                <a:latin typeface="+mn-lt"/>
                <a:ea typeface="+mn-ea"/>
                <a:cs typeface="+mn-cs"/>
              </a:rPr>
              <a:t>If the staff and guides approach accessibility with positivity and normalcy, other visitors will follow that lead, and the overall environment becomes more inclusive.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It’s okay not to be an expert on every disability. If you’re unsure how to help someone, </a:t>
            </a:r>
            <a:r>
              <a:rPr lang="en-GB" sz="1200" b="1" kern="1200" dirty="0">
                <a:solidFill>
                  <a:schemeClr val="tx1"/>
                </a:solidFill>
                <a:effectLst/>
                <a:latin typeface="+mn-lt"/>
                <a:ea typeface="+mn-ea"/>
                <a:cs typeface="+mn-cs"/>
              </a:rPr>
              <a:t>ask them politely</a:t>
            </a:r>
            <a:r>
              <a:rPr lang="en-GB" sz="1200" kern="1200" dirty="0">
                <a:solidFill>
                  <a:schemeClr val="tx1"/>
                </a:solidFill>
                <a:effectLst/>
                <a:latin typeface="+mn-lt"/>
                <a:ea typeface="+mn-ea"/>
                <a:cs typeface="+mn-cs"/>
              </a:rPr>
              <a:t>.</a:t>
            </a:r>
          </a:p>
          <a:p>
            <a:pPr marL="0" indent="0">
              <a:buFont typeface="Arial" panose="020B0604020202020204" pitchFamily="34" charset="0"/>
              <a:buNone/>
            </a:pPr>
            <a:r>
              <a:rPr lang="en-GB" sz="1200" kern="1200" dirty="0">
                <a:solidFill>
                  <a:schemeClr val="tx1"/>
                </a:solidFill>
                <a:effectLst/>
                <a:latin typeface="+mn-lt"/>
                <a:ea typeface="+mn-ea"/>
                <a:cs typeface="+mn-cs"/>
              </a:rPr>
              <a:t>For instance, “Is there anything I can do to make your visit more comfortable?” or “Let me know if you need any assistance I am happy to help." </a:t>
            </a:r>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29</a:t>
            </a:fld>
            <a:endParaRPr lang="en-US"/>
          </a:p>
        </p:txBody>
      </p:sp>
    </p:spTree>
    <p:extLst>
      <p:ext uri="{BB962C8B-B14F-4D97-AF65-F5344CB8AC3E}">
        <p14:creationId xmlns:p14="http://schemas.microsoft.com/office/powerpoint/2010/main" val="266170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b="1" dirty="0"/>
              <a:t>WHY THIS MODULE MATTERS</a:t>
            </a:r>
          </a:p>
          <a:p>
            <a:pPr marL="171450" indent="-171450">
              <a:buFont typeface="Arial" panose="020B0604020202020204" pitchFamily="34" charset="0"/>
              <a:buChar char="•"/>
            </a:pPr>
            <a:r>
              <a:rPr lang="en-US" dirty="0"/>
              <a:t>Cultural tourism should be enjoyable – not a struggle</a:t>
            </a:r>
          </a:p>
          <a:p>
            <a:pPr marL="171450" indent="-171450">
              <a:buFont typeface="Arial" panose="020B0604020202020204" pitchFamily="34" charset="0"/>
              <a:buChar char="•"/>
            </a:pPr>
            <a:r>
              <a:rPr lang="en-US" dirty="0"/>
              <a:t>Many visitors still face avoidable barriers</a:t>
            </a:r>
          </a:p>
          <a:p>
            <a:pPr marL="171450" indent="-171450">
              <a:buFont typeface="Arial" panose="020B0604020202020204" pitchFamily="34" charset="0"/>
              <a:buChar char="•"/>
            </a:pPr>
            <a:r>
              <a:rPr lang="en-US" dirty="0"/>
              <a:t>Accessibility is about dignity, participation, and quality experiences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Tourism and culture are meant to be enriching and enjoyable. Yet for many people, visiting a museum or heritage site is stressful, exhausting, or even impossible because of barriers that could have been avoided.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Emphasize:</a:t>
            </a:r>
            <a:br>
              <a:rPr lang="en-US" dirty="0"/>
            </a:br>
            <a:r>
              <a:rPr lang="en-US" dirty="0"/>
              <a:t>Accessibility is </a:t>
            </a:r>
            <a:r>
              <a:rPr lang="en-US" b="1" dirty="0"/>
              <a:t>not about perfection</a:t>
            </a:r>
            <a:r>
              <a:rPr lang="en-US" dirty="0"/>
              <a:t>.</a:t>
            </a:r>
            <a:br>
              <a:rPr lang="en-US" dirty="0"/>
            </a:br>
            <a:r>
              <a:rPr lang="en-US" dirty="0"/>
              <a:t>It is about </a:t>
            </a:r>
            <a:r>
              <a:rPr lang="en-US" b="1" dirty="0"/>
              <a:t>reducing unnecessary barriers</a:t>
            </a:r>
            <a:r>
              <a:rPr lang="en-US" dirty="0"/>
              <a:t> and ensuring people are </a:t>
            </a:r>
            <a:r>
              <a:rPr lang="en-US" b="1" dirty="0"/>
              <a:t>treated with dignity</a:t>
            </a:r>
            <a:r>
              <a:rPr lang="en-US" dirty="0"/>
              <a:t>.</a:t>
            </a:r>
          </a:p>
        </p:txBody>
      </p:sp>
      <p:sp>
        <p:nvSpPr>
          <p:cNvPr id="4" name="Slide Number Placeholder 3"/>
          <p:cNvSpPr>
            <a:spLocks noGrp="1"/>
          </p:cNvSpPr>
          <p:nvPr>
            <p:ph type="sldNum" sz="quarter" idx="5"/>
          </p:nvPr>
        </p:nvSpPr>
        <p:spPr/>
        <p:txBody>
          <a:bodyPr/>
          <a:lstStyle/>
          <a:p>
            <a:fld id="{8524E8BF-7483-473F-908B-C79537BEF7C0}" type="slidenum">
              <a:rPr lang="en-US" smtClean="0"/>
              <a:t>4</a:t>
            </a:fld>
            <a:endParaRPr lang="en-US"/>
          </a:p>
        </p:txBody>
      </p:sp>
    </p:spTree>
    <p:extLst>
      <p:ext uri="{BB962C8B-B14F-4D97-AF65-F5344CB8AC3E}">
        <p14:creationId xmlns:p14="http://schemas.microsoft.com/office/powerpoint/2010/main" val="18885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about </a:t>
            </a:r>
            <a:r>
              <a:rPr lang="en-US" b="1" dirty="0"/>
              <a:t>building a shared understanding and mindset</a:t>
            </a:r>
            <a:r>
              <a:rPr lang="en-US" dirty="0"/>
              <a:t>.</a:t>
            </a:r>
            <a:br>
              <a:rPr lang="en-US" dirty="0"/>
            </a:br>
            <a:r>
              <a:rPr lang="en-US" dirty="0"/>
              <a:t>It does not yet focus on technical standards or audits, those come later.</a:t>
            </a:r>
          </a:p>
          <a:p>
            <a:endParaRPr lang="en-US" dirty="0"/>
          </a:p>
          <a:p>
            <a:r>
              <a:rPr lang="en-US" dirty="0"/>
              <a:t>Stress especially:</a:t>
            </a:r>
          </a:p>
          <a:p>
            <a:pPr marL="171450" indent="-171450">
              <a:buFont typeface="Arial" panose="020B0604020202020204" pitchFamily="34" charset="0"/>
              <a:buChar char="•"/>
            </a:pPr>
            <a:r>
              <a:rPr lang="en-US" dirty="0"/>
              <a:t>Understanding </a:t>
            </a:r>
            <a:r>
              <a:rPr lang="en-US" i="1" dirty="0"/>
              <a:t>why</a:t>
            </a:r>
            <a:r>
              <a:rPr lang="en-US" dirty="0"/>
              <a:t> accessibility matters</a:t>
            </a:r>
          </a:p>
          <a:p>
            <a:pPr marL="171450" indent="-171450">
              <a:buFont typeface="Arial" panose="020B0604020202020204" pitchFamily="34" charset="0"/>
              <a:buChar char="•"/>
            </a:pPr>
            <a:r>
              <a:rPr lang="en-US" dirty="0"/>
              <a:t>Shifting attitudes and perspectives</a:t>
            </a:r>
          </a:p>
          <a:p>
            <a:pPr marL="171450" indent="-171450">
              <a:buFont typeface="Arial" panose="020B0604020202020204" pitchFamily="34" charset="0"/>
              <a:buChar char="•"/>
            </a:pPr>
            <a:r>
              <a:rPr lang="en-US" dirty="0"/>
              <a:t>Building confidence in interacting with visitors with disabilities</a:t>
            </a:r>
          </a:p>
          <a:p>
            <a:endParaRPr lang="en-US" dirty="0"/>
          </a:p>
          <a:p>
            <a:r>
              <a:rPr lang="en-US" b="1" dirty="0"/>
              <a:t>“These objectives are also what </a:t>
            </a:r>
            <a:r>
              <a:rPr lang="en-US" b="1" i="1" dirty="0"/>
              <a:t>your future trainees</a:t>
            </a:r>
            <a:r>
              <a:rPr lang="en-US" b="1" dirty="0"/>
              <a:t> should gain from this module.”</a:t>
            </a:r>
          </a:p>
        </p:txBody>
      </p:sp>
      <p:sp>
        <p:nvSpPr>
          <p:cNvPr id="4" name="Slide Number Placeholder 3"/>
          <p:cNvSpPr>
            <a:spLocks noGrp="1"/>
          </p:cNvSpPr>
          <p:nvPr>
            <p:ph type="sldNum" sz="quarter" idx="5"/>
          </p:nvPr>
        </p:nvSpPr>
        <p:spPr/>
        <p:txBody>
          <a:bodyPr/>
          <a:lstStyle/>
          <a:p>
            <a:fld id="{8524E8BF-7483-473F-908B-C79537BEF7C0}" type="slidenum">
              <a:rPr lang="en-US" smtClean="0"/>
              <a:t>5</a:t>
            </a:fld>
            <a:endParaRPr lang="en-US"/>
          </a:p>
        </p:txBody>
      </p:sp>
    </p:spTree>
    <p:extLst>
      <p:ext uri="{BB962C8B-B14F-4D97-AF65-F5344CB8AC3E}">
        <p14:creationId xmlns:p14="http://schemas.microsoft.com/office/powerpoint/2010/main" val="170608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many definitions of Accessible Tourism, and they have evolved over time: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United Nations describes accessible tourism as an </a:t>
            </a:r>
            <a:r>
              <a:rPr lang="en-GB" sz="1200" b="1" kern="1200" dirty="0">
                <a:solidFill>
                  <a:schemeClr val="tx1"/>
                </a:solidFill>
                <a:effectLst/>
                <a:latin typeface="+mn-lt"/>
                <a:ea typeface="+mn-ea"/>
                <a:cs typeface="+mn-cs"/>
              </a:rPr>
              <a:t>“ongoing endeavour to ensure tourist destinations, products and services are accessible to all people, regardless of their physical limitations, disabilities or age”</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more specific definition, states that Accessible Tourism is </a:t>
            </a:r>
            <a:r>
              <a:rPr lang="en-GB" sz="1200" b="1" kern="1200" dirty="0">
                <a:solidFill>
                  <a:schemeClr val="tx1"/>
                </a:solidFill>
                <a:effectLst/>
                <a:latin typeface="+mn-lt"/>
                <a:ea typeface="+mn-ea"/>
                <a:cs typeface="+mn-cs"/>
              </a:rPr>
              <a:t>“tourism and travel that is accessible to all people, with disabilities or not, including those with mobility, hearing, sight, cognitive, or intellectual and psychosocial disabilities, older persons and those with temporary disabilities”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Takayama Declaration)</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“Tourism for All” </a:t>
            </a:r>
            <a:r>
              <a:rPr lang="en-GB" sz="1200" kern="1200" dirty="0">
                <a:solidFill>
                  <a:schemeClr val="tx1"/>
                </a:solidFill>
                <a:effectLst/>
                <a:latin typeface="+mn-lt"/>
                <a:ea typeface="+mn-ea"/>
                <a:cs typeface="+mn-cs"/>
              </a:rPr>
              <a:t>was initially defined as </a:t>
            </a:r>
            <a:r>
              <a:rPr lang="en-GB" sz="1200" b="1" kern="1200" dirty="0">
                <a:solidFill>
                  <a:schemeClr val="tx1"/>
                </a:solidFill>
                <a:effectLst/>
                <a:latin typeface="+mn-lt"/>
                <a:ea typeface="+mn-ea"/>
                <a:cs typeface="+mn-cs"/>
              </a:rPr>
              <a:t>“That form of tourism that plans, designs and develops leisure and free time tourist activities that can be enjoyed by all types of persons no matter their physical, social or cultural conditions”. </a:t>
            </a:r>
            <a:r>
              <a:rPr lang="en-GB" sz="1200" kern="1200" dirty="0">
                <a:solidFill>
                  <a:schemeClr val="tx1"/>
                </a:solidFill>
                <a:effectLst/>
                <a:latin typeface="+mn-lt"/>
                <a:ea typeface="+mn-ea"/>
                <a:cs typeface="+mn-cs"/>
              </a:rPr>
              <a:t>It has evolved since, and the term now encompasses Sustainable Tourism, in addition to Accessible Tourism and Social Tourism.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Baker, M. (1989), Tourism for All: A report of the working party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24E8BF-7483-473F-908B-C79537BEF7C0}" type="slidenum">
              <a:rPr lang="en-US" smtClean="0"/>
              <a:t>6</a:t>
            </a:fld>
            <a:endParaRPr lang="en-US"/>
          </a:p>
        </p:txBody>
      </p:sp>
    </p:spTree>
    <p:extLst>
      <p:ext uri="{BB962C8B-B14F-4D97-AF65-F5344CB8AC3E}">
        <p14:creationId xmlns:p14="http://schemas.microsoft.com/office/powerpoint/2010/main" val="108191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improving accessibility important?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are significantly more travellers who have an </a:t>
            </a:r>
            <a:r>
              <a:rPr lang="en-GB" sz="1200" b="1" kern="1200" dirty="0">
                <a:solidFill>
                  <a:schemeClr val="tx1"/>
                </a:solidFill>
                <a:effectLst/>
                <a:latin typeface="+mn-lt"/>
                <a:ea typeface="+mn-ea"/>
                <a:cs typeface="+mn-cs"/>
              </a:rPr>
              <a:t>access need</a:t>
            </a:r>
            <a:r>
              <a:rPr lang="en-GB" sz="1200" kern="1200" dirty="0">
                <a:solidFill>
                  <a:schemeClr val="tx1"/>
                </a:solidFill>
                <a:effectLst/>
                <a:latin typeface="+mn-lt"/>
                <a:ea typeface="+mn-ea"/>
                <a:cs typeface="+mn-cs"/>
              </a:rPr>
              <a:t> than most people believe.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Approximately </a:t>
            </a:r>
            <a:r>
              <a:rPr lang="en-GB" sz="1200" b="1" kern="1200" dirty="0">
                <a:solidFill>
                  <a:schemeClr val="tx1"/>
                </a:solidFill>
                <a:effectLst/>
                <a:latin typeface="+mn-lt"/>
                <a:ea typeface="+mn-ea"/>
                <a:cs typeface="+mn-cs"/>
              </a:rPr>
              <a:t>one billion </a:t>
            </a:r>
            <a:r>
              <a:rPr lang="en-GB" sz="1200" kern="1200" dirty="0">
                <a:solidFill>
                  <a:schemeClr val="tx1"/>
                </a:solidFill>
                <a:effectLst/>
                <a:latin typeface="+mn-lt"/>
                <a:ea typeface="+mn-ea"/>
                <a:cs typeface="+mn-cs"/>
              </a:rPr>
              <a:t>people world-wide experience some type of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Including </a:t>
            </a:r>
            <a:r>
              <a:rPr lang="en-GB" sz="1200" b="1" kern="1200" dirty="0">
                <a:solidFill>
                  <a:schemeClr val="tx1"/>
                </a:solidFill>
                <a:effectLst/>
                <a:latin typeface="+mn-lt"/>
                <a:ea typeface="+mn-ea"/>
                <a:cs typeface="+mn-cs"/>
              </a:rPr>
              <a:t>older adults, parents with children </a:t>
            </a:r>
            <a:r>
              <a:rPr lang="en-GB" sz="1200" kern="1200" dirty="0">
                <a:solidFill>
                  <a:schemeClr val="tx1"/>
                </a:solidFill>
                <a:effectLst/>
                <a:latin typeface="+mn-lt"/>
                <a:ea typeface="+mn-ea"/>
                <a:cs typeface="+mn-cs"/>
              </a:rPr>
              <a:t>etc., the number of travellers who can benefit from accessible accommodations is even larger.</a:t>
            </a:r>
            <a:endParaRPr lang="en-US" sz="1200" kern="1200" dirty="0">
              <a:solidFill>
                <a:schemeClr val="tx1"/>
              </a:solidFill>
              <a:effectLst/>
              <a:latin typeface="+mn-lt"/>
              <a:ea typeface="+mn-ea"/>
              <a:cs typeface="+mn-cs"/>
            </a:endParaRPr>
          </a:p>
          <a:p>
            <a:endParaRPr lang="en-US" dirty="0"/>
          </a:p>
          <a:p>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lack of understanding or awareness of the realities </a:t>
            </a:r>
            <a:r>
              <a:rPr lang="en-GB" sz="1200" kern="1200" dirty="0">
                <a:solidFill>
                  <a:schemeClr val="tx1"/>
                </a:solidFill>
                <a:effectLst/>
                <a:latin typeface="+mn-lt"/>
                <a:ea typeface="+mn-ea"/>
                <a:cs typeface="+mn-cs"/>
              </a:rPr>
              <a:t>may lead destination stakeholders and businesses to believe that they can’t welcome everyone.</a:t>
            </a:r>
          </a:p>
          <a:p>
            <a:r>
              <a:rPr lang="en-GB" sz="1200" kern="1200" dirty="0">
                <a:solidFill>
                  <a:schemeClr val="tx1"/>
                </a:solidFill>
                <a:effectLst/>
                <a:latin typeface="+mn-lt"/>
                <a:ea typeface="+mn-ea"/>
                <a:cs typeface="+mn-cs"/>
              </a:rPr>
              <a:t>Here are some fact-based rebuttals to a number of </a:t>
            </a:r>
            <a:r>
              <a:rPr lang="en-GB" sz="1200" b="1" kern="1200" dirty="0">
                <a:solidFill>
                  <a:schemeClr val="tx1"/>
                </a:solidFill>
                <a:effectLst/>
                <a:latin typeface="+mn-lt"/>
                <a:ea typeface="+mn-ea"/>
                <a:cs typeface="+mn-cs"/>
              </a:rPr>
              <a:t>common misconceptions</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Ensuring accessibility in cultural tourism is important for several reasons. These reasons fall into two categories: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upholding rights and inclusion</a:t>
            </a:r>
            <a:r>
              <a:rPr lang="en-GB" sz="1200" kern="1200" dirty="0">
                <a:solidFill>
                  <a:schemeClr val="tx1"/>
                </a:solidFill>
                <a:effectLst/>
                <a:latin typeface="+mn-lt"/>
                <a:ea typeface="+mn-ea"/>
                <a:cs typeface="+mn-cs"/>
              </a:rPr>
              <a: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realizing benefits and opportunities</a:t>
            </a:r>
            <a:r>
              <a:rPr lang="en-GB" sz="1200" kern="1200" dirty="0">
                <a:solidFill>
                  <a:schemeClr val="tx1"/>
                </a:solidFill>
                <a:effectLst/>
                <a:latin typeface="+mn-lt"/>
                <a:ea typeface="+mn-ea"/>
                <a:cs typeface="+mn-cs"/>
              </a:rPr>
              <a:t> (the “business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 explore both.</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8524E8BF-7483-473F-908B-C79537BEF7C0}" type="slidenum">
              <a:rPr lang="en-US" smtClean="0"/>
              <a:t>7</a:t>
            </a:fld>
            <a:endParaRPr lang="en-US"/>
          </a:p>
        </p:txBody>
      </p:sp>
    </p:spTree>
    <p:extLst>
      <p:ext uri="{BB962C8B-B14F-4D97-AF65-F5344CB8AC3E}">
        <p14:creationId xmlns:p14="http://schemas.microsoft.com/office/powerpoint/2010/main" val="217184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Accessibility is not only a technical issue - it is a human rights issue.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a barrier exists which prevents someone from entering a building, participating in a tour, or utilizing a service due to their disability, </a:t>
            </a:r>
            <a:r>
              <a:rPr lang="en-GB" sz="1200" b="1" kern="1200" dirty="0">
                <a:solidFill>
                  <a:schemeClr val="tx1"/>
                </a:solidFill>
                <a:effectLst/>
                <a:latin typeface="+mn-lt"/>
                <a:ea typeface="+mn-ea"/>
                <a:cs typeface="+mn-cs"/>
              </a:rPr>
              <a:t>this is not merely an inconvenience</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It is exclusion.</a:t>
            </a:r>
            <a:r>
              <a:rPr lang="en-GB" sz="1200" kern="1200" dirty="0">
                <a:solidFill>
                  <a:schemeClr val="tx1"/>
                </a:solidFill>
                <a:effectLst/>
                <a:latin typeface="+mn-lt"/>
                <a:ea typeface="+mn-ea"/>
                <a:cs typeface="+mn-cs"/>
              </a:rPr>
              <a:t> And exclusion has real consequences for a person’s independence, confidence and quality of life.</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Article 30 of the CRPD specifically affirms the right of persons with disabilities to enjoy </a:t>
            </a:r>
            <a:r>
              <a:rPr lang="en-GB" sz="1200" b="1" i="1" kern="1200" dirty="0">
                <a:solidFill>
                  <a:schemeClr val="tx1"/>
                </a:solidFill>
                <a:effectLst/>
                <a:latin typeface="+mn-lt"/>
                <a:ea typeface="+mn-ea"/>
                <a:cs typeface="+mn-cs"/>
              </a:rPr>
              <a:t>cultural life, recreation, leisure and tourism</a:t>
            </a:r>
            <a:r>
              <a:rPr lang="en-GB" sz="1200" b="1" kern="1200" dirty="0">
                <a:solidFill>
                  <a:schemeClr val="tx1"/>
                </a:solidFill>
                <a:effectLst/>
                <a:latin typeface="+mn-lt"/>
                <a:ea typeface="+mn-ea"/>
                <a:cs typeface="+mn-cs"/>
              </a:rPr>
              <a:t> just like anyone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means that governments and institutions are expected to remove barriers and adopt measures so that visiting a heritage site or taking a tour is not a rare privilege for disabled people, but a normal possibility.</a:t>
            </a:r>
            <a:endParaRPr lang="en-US" sz="1200" kern="1200" dirty="0">
              <a:solidFill>
                <a:schemeClr val="tx1"/>
              </a:solidFill>
              <a:effectLst/>
              <a:latin typeface="+mn-lt"/>
              <a:ea typeface="+mn-ea"/>
              <a:cs typeface="+mn-cs"/>
            </a:endParaRPr>
          </a:p>
          <a:p>
            <a:endParaRPr lang="en-US" dirty="0"/>
          </a:p>
          <a:p>
            <a:pPr marL="0" indent="0">
              <a:buFont typeface="Arial" panose="020B0604020202020204" pitchFamily="34" charset="0"/>
              <a:buNone/>
            </a:pPr>
            <a:r>
              <a:rPr lang="en-US" dirty="0"/>
              <a:t>Important message for trainers:</a:t>
            </a:r>
          </a:p>
          <a:p>
            <a:pPr marL="171450" indent="-171450">
              <a:buFont typeface="Arial" panose="020B0604020202020204" pitchFamily="34" charset="0"/>
              <a:buChar char="•"/>
            </a:pPr>
            <a:r>
              <a:rPr lang="en-US" dirty="0"/>
              <a:t>Accessibility is </a:t>
            </a:r>
            <a:r>
              <a:rPr lang="en-US" b="1" dirty="0"/>
              <a:t>not charity</a:t>
            </a:r>
            <a:r>
              <a:rPr lang="en-US" dirty="0"/>
              <a:t>.</a:t>
            </a:r>
          </a:p>
          <a:p>
            <a:pPr marL="171450" indent="-171450">
              <a:buFont typeface="Arial" panose="020B0604020202020204" pitchFamily="34" charset="0"/>
              <a:buChar char="•"/>
            </a:pPr>
            <a:r>
              <a:rPr lang="en-US" dirty="0"/>
              <a:t>It is a </a:t>
            </a:r>
            <a:r>
              <a:rPr lang="en-US" b="1" dirty="0"/>
              <a:t>legal and moral obligation</a:t>
            </a:r>
            <a:r>
              <a:rPr lang="en-US" dirty="0"/>
              <a:t>.</a:t>
            </a:r>
          </a:p>
          <a:p>
            <a:pPr marL="171450" indent="-171450">
              <a:buFont typeface="Arial" panose="020B0604020202020204" pitchFamily="34" charset="0"/>
              <a:buChar char="•"/>
            </a:pPr>
            <a:r>
              <a:rPr lang="en-US" dirty="0"/>
              <a:t>Barriers create </a:t>
            </a:r>
            <a:r>
              <a:rPr lang="en-US" b="1" dirty="0"/>
              <a:t>exclusion</a:t>
            </a:r>
          </a:p>
          <a:p>
            <a:pPr marL="171450" indent="-171450">
              <a:buFont typeface="Arial" panose="020B0604020202020204" pitchFamily="34" charset="0"/>
              <a:buChar char="•"/>
            </a:pPr>
            <a:r>
              <a:rPr lang="en-US" dirty="0"/>
              <a:t>Removing barriers enables </a:t>
            </a:r>
            <a:r>
              <a:rPr lang="en-US" b="1" dirty="0"/>
              <a:t>participation</a:t>
            </a:r>
          </a:p>
        </p:txBody>
      </p:sp>
      <p:sp>
        <p:nvSpPr>
          <p:cNvPr id="4" name="Slide Number Placeholder 3"/>
          <p:cNvSpPr>
            <a:spLocks noGrp="1"/>
          </p:cNvSpPr>
          <p:nvPr>
            <p:ph type="sldNum" sz="quarter" idx="5"/>
          </p:nvPr>
        </p:nvSpPr>
        <p:spPr/>
        <p:txBody>
          <a:bodyPr/>
          <a:lstStyle/>
          <a:p>
            <a:fld id="{8524E8BF-7483-473F-908B-C79537BEF7C0}" type="slidenum">
              <a:rPr lang="en-US" smtClean="0"/>
              <a:t>8</a:t>
            </a:fld>
            <a:endParaRPr lang="en-US"/>
          </a:p>
        </p:txBody>
      </p:sp>
    </p:spTree>
    <p:extLst>
      <p:ext uri="{BB962C8B-B14F-4D97-AF65-F5344CB8AC3E}">
        <p14:creationId xmlns:p14="http://schemas.microsoft.com/office/powerpoint/2010/main" val="2765817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Beyond the ethical and legal reasons, there is a very compelling </a:t>
            </a:r>
            <a:r>
              <a:rPr lang="en-GB" sz="1200" b="1" kern="1200" dirty="0">
                <a:solidFill>
                  <a:schemeClr val="tx1"/>
                </a:solidFill>
                <a:effectLst/>
                <a:latin typeface="+mn-lt"/>
                <a:ea typeface="+mn-ea"/>
                <a:cs typeface="+mn-cs"/>
              </a:rPr>
              <a:t>business and economic case</a:t>
            </a:r>
            <a:r>
              <a:rPr lang="en-GB" sz="1200" kern="1200" dirty="0">
                <a:solidFill>
                  <a:schemeClr val="tx1"/>
                </a:solidFill>
                <a:effectLst/>
                <a:latin typeface="+mn-lt"/>
                <a:ea typeface="+mn-ea"/>
                <a:cs typeface="+mn-cs"/>
              </a:rPr>
              <a:t> for accessibility. </a:t>
            </a:r>
            <a:endParaRPr lang="en-US" dirty="0"/>
          </a:p>
          <a:p>
            <a:pPr marL="171450" indent="-171450">
              <a:buFont typeface="Arial" panose="020B0604020202020204" pitchFamily="34" charset="0"/>
              <a:buChar char="•"/>
            </a:pPr>
            <a:r>
              <a:rPr lang="en-US" dirty="0"/>
              <a:t>Some organizations only engage when they see financial value.</a:t>
            </a:r>
          </a:p>
          <a:p>
            <a:pPr marL="171450" indent="-171450">
              <a:buFont typeface="Arial" panose="020B0604020202020204" pitchFamily="34" charset="0"/>
              <a:buChar char="•"/>
            </a:pPr>
            <a:r>
              <a:rPr lang="en-US" dirty="0"/>
              <a:t>The business case does not replace the rights-based argument - it </a:t>
            </a:r>
            <a:r>
              <a:rPr lang="en-US" b="1" dirty="0"/>
              <a:t>reinforces it</a:t>
            </a:r>
            <a:r>
              <a:rPr lang="en-US" dirty="0"/>
              <a:t>.</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Accessibility is a form of inclusion, which generates additional income.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Key points to explain:</a:t>
            </a:r>
          </a:p>
          <a:p>
            <a:pPr marL="171450" indent="-171450">
              <a:buFont typeface="Arial" panose="020B0604020202020204" pitchFamily="34" charset="0"/>
              <a:buChar char="•"/>
            </a:pPr>
            <a:r>
              <a:rPr lang="en-US" dirty="0"/>
              <a:t>Accessible destinations attract more visitors</a:t>
            </a:r>
          </a:p>
          <a:p>
            <a:pPr marL="171450" indent="-171450">
              <a:buFont typeface="Arial" panose="020B0604020202020204" pitchFamily="34" charset="0"/>
              <a:buChar char="•"/>
            </a:pPr>
            <a:r>
              <a:rPr lang="en-US" dirty="0"/>
              <a:t>Visitors with disabilities often travel with companions</a:t>
            </a:r>
          </a:p>
          <a:p>
            <a:pPr marL="171450" indent="-171450">
              <a:buFont typeface="Arial" panose="020B0604020202020204" pitchFamily="34" charset="0"/>
              <a:buChar char="•"/>
            </a:pPr>
            <a:r>
              <a:rPr lang="en-US" dirty="0"/>
              <a:t>Accessibility improves customer satisfaction for everyone</a:t>
            </a:r>
          </a:p>
        </p:txBody>
      </p:sp>
      <p:sp>
        <p:nvSpPr>
          <p:cNvPr id="4" name="Slide Number Placeholder 3"/>
          <p:cNvSpPr>
            <a:spLocks noGrp="1"/>
          </p:cNvSpPr>
          <p:nvPr>
            <p:ph type="sldNum" sz="quarter" idx="5"/>
          </p:nvPr>
        </p:nvSpPr>
        <p:spPr/>
        <p:txBody>
          <a:bodyPr/>
          <a:lstStyle/>
          <a:p>
            <a:fld id="{8524E8BF-7483-473F-908B-C79537BEF7C0}" type="slidenum">
              <a:rPr lang="en-US" smtClean="0"/>
              <a:t>9</a:t>
            </a:fld>
            <a:endParaRPr lang="en-US"/>
          </a:p>
        </p:txBody>
      </p:sp>
    </p:spTree>
    <p:extLst>
      <p:ext uri="{BB962C8B-B14F-4D97-AF65-F5344CB8AC3E}">
        <p14:creationId xmlns:p14="http://schemas.microsoft.com/office/powerpoint/2010/main" val="38296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are outdated and conservative, but conclusions are still current.</a:t>
            </a:r>
          </a:p>
          <a:p>
            <a:endParaRPr lang="en-US" dirty="0"/>
          </a:p>
          <a:p>
            <a:r>
              <a:rPr lang="en-US" b="1" dirty="0"/>
              <a:t>Loyalty matters.</a:t>
            </a:r>
            <a:r>
              <a:rPr lang="en-US" dirty="0"/>
              <a:t> If visitors find a place that treats them well, they:</a:t>
            </a:r>
          </a:p>
          <a:p>
            <a:pPr marL="171450" indent="-171450">
              <a:buFont typeface="Arial" panose="020B0604020202020204" pitchFamily="34" charset="0"/>
              <a:buChar char="•"/>
            </a:pPr>
            <a:r>
              <a:rPr lang="en-US" dirty="0"/>
              <a:t>Return</a:t>
            </a:r>
          </a:p>
          <a:p>
            <a:pPr marL="171450" indent="-171450">
              <a:buFont typeface="Arial" panose="020B0604020202020204" pitchFamily="34" charset="0"/>
              <a:buChar char="•"/>
            </a:pPr>
            <a:r>
              <a:rPr lang="en-US" dirty="0"/>
              <a:t>Recommend it to others</a:t>
            </a:r>
          </a:p>
          <a:p>
            <a:pPr marL="171450" indent="-171450">
              <a:buFont typeface="Arial" panose="020B0604020202020204" pitchFamily="34" charset="0"/>
              <a:buChar char="•"/>
            </a:pPr>
            <a:r>
              <a:rPr lang="en-US" dirty="0"/>
              <a:t>Share experiences within their communities</a:t>
            </a:r>
          </a:p>
          <a:p>
            <a:endParaRPr lang="en-US" dirty="0"/>
          </a:p>
          <a:p>
            <a:r>
              <a:rPr lang="en-US" b="1" dirty="0"/>
              <a:t>Off-season travel is important. </a:t>
            </a:r>
            <a:r>
              <a:rPr lang="en-US" dirty="0"/>
              <a:t>Older visitors and people with disabilities often prefer:</a:t>
            </a:r>
          </a:p>
          <a:p>
            <a:pPr marL="171450" lvl="0" indent="-171450">
              <a:buFont typeface="Arial" panose="020B0604020202020204" pitchFamily="34" charset="0"/>
              <a:buChar char="•"/>
            </a:pPr>
            <a:r>
              <a:rPr lang="en-US" dirty="0"/>
              <a:t>Less crowded periods</a:t>
            </a:r>
          </a:p>
          <a:p>
            <a:pPr marL="171450" lvl="0" indent="-171450">
              <a:buFont typeface="Arial" panose="020B0604020202020204" pitchFamily="34" charset="0"/>
              <a:buChar char="•"/>
            </a:pPr>
            <a:r>
              <a:rPr lang="en-US" dirty="0"/>
              <a:t>Slower-paced travel</a:t>
            </a:r>
          </a:p>
          <a:p>
            <a:r>
              <a:rPr lang="en-US" dirty="0"/>
              <a:t>This helps destinations:</a:t>
            </a:r>
          </a:p>
          <a:p>
            <a:pPr marL="171450" indent="-171450">
              <a:buFont typeface="Arial" panose="020B0604020202020204" pitchFamily="34" charset="0"/>
              <a:buChar char="•"/>
            </a:pPr>
            <a:r>
              <a:rPr lang="en-US" dirty="0"/>
              <a:t>Balance visitor flows</a:t>
            </a:r>
          </a:p>
          <a:p>
            <a:pPr marL="171450" indent="-171450">
              <a:buFont typeface="Arial" panose="020B0604020202020204" pitchFamily="34" charset="0"/>
              <a:buChar char="•"/>
            </a:pPr>
            <a:r>
              <a:rPr lang="en-US" dirty="0"/>
              <a:t>Use capacity more efficiently</a:t>
            </a:r>
          </a:p>
          <a:p>
            <a:endParaRPr lang="en-US" dirty="0"/>
          </a:p>
        </p:txBody>
      </p:sp>
      <p:sp>
        <p:nvSpPr>
          <p:cNvPr id="4" name="Slide Number Placeholder 3"/>
          <p:cNvSpPr>
            <a:spLocks noGrp="1"/>
          </p:cNvSpPr>
          <p:nvPr>
            <p:ph type="sldNum" sz="quarter" idx="5"/>
          </p:nvPr>
        </p:nvSpPr>
        <p:spPr/>
        <p:txBody>
          <a:bodyPr/>
          <a:lstStyle/>
          <a:p>
            <a:fld id="{8524E8BF-7483-473F-908B-C79537BEF7C0}" type="slidenum">
              <a:rPr lang="en-US" smtClean="0"/>
              <a:t>10</a:t>
            </a:fld>
            <a:endParaRPr lang="en-US"/>
          </a:p>
        </p:txBody>
      </p:sp>
    </p:spTree>
    <p:extLst>
      <p:ext uri="{BB962C8B-B14F-4D97-AF65-F5344CB8AC3E}">
        <p14:creationId xmlns:p14="http://schemas.microsoft.com/office/powerpoint/2010/main" val="359868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b="1" spc="-50" baseline="0">
                <a:solidFill>
                  <a:schemeClr val="bg2">
                    <a:lumMod val="50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bg2">
                    <a:lumMod val="2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2">
                    <a:lumMod val="25000"/>
                  </a:schemeClr>
                </a:solidFill>
              </a:defRPr>
            </a:lvl1pPr>
          </a:lstStyle>
          <a:p>
            <a:fld id="{23DEA971-36D6-4F83-98B6-459978798ADB}" type="datetimeFigureOut">
              <a:rPr lang="en-US" smtClean="0"/>
              <a:pPr/>
              <a:t>1/19/2026</a:t>
            </a:fld>
            <a:endParaRPr lang="en-US"/>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2">
                    <a:lumMod val="25000"/>
                  </a:schemeClr>
                </a:solidFill>
              </a:defRPr>
            </a:lvl1pPr>
          </a:lstStyle>
          <a:p>
            <a:fld id="{9B4EF7BB-21B5-43D4-B298-B87746B87CEE}"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59621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EA971-36D6-4F83-98B6-459978798AD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34182685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EA971-36D6-4F83-98B6-459978798AD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156551970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4000" b="1">
                <a:solidFill>
                  <a:schemeClr val="bg2">
                    <a:lumMod val="50000"/>
                  </a:schemeClr>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lvl2pPr>
              <a:buClr>
                <a:schemeClr val="bg2">
                  <a:lumMod val="50000"/>
                </a:schemeClr>
              </a:buClr>
              <a:defRPr/>
            </a:lvl2pPr>
            <a:lvl3pPr>
              <a:buClr>
                <a:schemeClr val="bg2">
                  <a:lumMod val="50000"/>
                </a:schemeClr>
              </a:buClr>
              <a:defRPr/>
            </a:lvl3pPr>
            <a:lvl4pPr>
              <a:buClr>
                <a:schemeClr val="bg2">
                  <a:lumMod val="50000"/>
                </a:schemeClr>
              </a:buClr>
              <a:defRPr/>
            </a:lvl4pPr>
            <a:lvl5pPr>
              <a:buClr>
                <a:schemeClr val="bg2">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3DEA971-36D6-4F83-98B6-459978798AD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170854058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1">
                <a:solidFill>
                  <a:schemeClr val="bg2">
                    <a:lumMod val="50000"/>
                  </a:schemeClr>
                </a:solidFill>
                <a:latin typeface="+mn-lt"/>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bg2">
                    <a:lumMod val="2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3DEA971-36D6-4F83-98B6-459978798AD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EF7BB-21B5-43D4-B298-B87746B87CE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4390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EA971-36D6-4F83-98B6-459978798ADB}"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65294629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EA971-36D6-4F83-98B6-459978798ADB}"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22623518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EA971-36D6-4F83-98B6-459978798ADB}"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9934211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DEA971-36D6-4F83-98B6-459978798ADB}" type="datetimeFigureOut">
              <a:rPr lang="en-US" smtClean="0"/>
              <a:t>1/19/2026</a:t>
            </a:fld>
            <a:endParaRPr lang="en-US"/>
          </a:p>
        </p:txBody>
      </p:sp>
      <p:sp>
        <p:nvSpPr>
          <p:cNvPr id="8" name="Footer Placeholder 7"/>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9" name="Slide Number Placeholder 8"/>
          <p:cNvSpPr>
            <a:spLocks noGrp="1"/>
          </p:cNvSpPr>
          <p:nvPr>
            <p:ph type="sldNum" sz="quarter" idx="12"/>
          </p:nvPr>
        </p:nvSpPr>
        <p:spPr/>
        <p:txBody>
          <a:bodyPr/>
          <a:lstStyle/>
          <a:p>
            <a:fld id="{9B4EF7BB-21B5-43D4-B298-B87746B87CEE}" type="slidenum">
              <a:rPr lang="en-US" smtClean="0"/>
              <a:t>‹#›</a:t>
            </a:fld>
            <a:endParaRPr lang="en-US"/>
          </a:p>
        </p:txBody>
      </p:sp>
    </p:spTree>
    <p:extLst>
      <p:ext uri="{BB962C8B-B14F-4D97-AF65-F5344CB8AC3E}">
        <p14:creationId xmlns:p14="http://schemas.microsoft.com/office/powerpoint/2010/main" val="26224816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3DEA971-36D6-4F83-98B6-459978798ADB}" type="datetimeFigureOut">
              <a:rPr lang="en-US" smtClean="0"/>
              <a:t>1/19/2026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B4EF7BB-21B5-43D4-B298-B87746B87CEE}" type="slidenum">
              <a:rPr lang="en-US" smtClean="0"/>
              <a:t>‹#›</a:t>
            </a:fld>
            <a:endParaRPr lang="en-US"/>
          </a:p>
        </p:txBody>
      </p:sp>
    </p:spTree>
    <p:extLst>
      <p:ext uri="{BB962C8B-B14F-4D97-AF65-F5344CB8AC3E}">
        <p14:creationId xmlns:p14="http://schemas.microsoft.com/office/powerpoint/2010/main" val="31464419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23DEA971-36D6-4F83-98B6-459978798ADB}" type="datetimeFigureOut">
              <a:rPr lang="en-US" smtClean="0"/>
              <a:pPr/>
              <a:t>1/19/2026</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B4EF7BB-21B5-43D4-B298-B87746B87CEE}" type="slidenum">
              <a:rPr lang="en-US" smtClean="0"/>
              <a:pPr/>
              <a:t>‹#›</a:t>
            </a:fld>
            <a:endParaRPr lang="en-US"/>
          </a:p>
        </p:txBody>
      </p:sp>
    </p:spTree>
    <p:extLst>
      <p:ext uri="{BB962C8B-B14F-4D97-AF65-F5344CB8AC3E}">
        <p14:creationId xmlns:p14="http://schemas.microsoft.com/office/powerpoint/2010/main" val="336731948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34316"/>
            <a:ext cx="12192001" cy="659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bg2">
                    <a:lumMod val="25000"/>
                  </a:schemeClr>
                </a:solidFill>
              </a:defRPr>
            </a:lvl1pPr>
          </a:lstStyle>
          <a:p>
            <a:fld id="{23DEA971-36D6-4F83-98B6-459978798ADB}" type="datetimeFigureOut">
              <a:rPr lang="en-US" smtClean="0"/>
              <a:pPr/>
              <a:t>1/19/2026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2">
                    <a:lumMod val="25000"/>
                  </a:schemeClr>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2">
                    <a:lumMod val="25000"/>
                  </a:schemeClr>
                </a:solidFill>
              </a:defRPr>
            </a:lvl1pPr>
          </a:lstStyle>
          <a:p>
            <a:fld id="{9B4EF7BB-21B5-43D4-B298-B87746B87CEE}"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81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85000"/>
        </a:lnSpc>
        <a:spcBef>
          <a:spcPct val="0"/>
        </a:spcBef>
        <a:buNone/>
        <a:defRPr sz="4800" b="1" kern="1200" spc="-50" baseline="0">
          <a:solidFill>
            <a:schemeClr val="bg2">
              <a:lumMod val="50000"/>
            </a:schemeClr>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bg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bg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bg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bg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E741-A8E5-C5EC-6B89-46D5A683A077}"/>
              </a:ext>
            </a:extLst>
          </p:cNvPr>
          <p:cNvSpPr>
            <a:spLocks noGrp="1"/>
          </p:cNvSpPr>
          <p:nvPr>
            <p:ph type="ctrTitle"/>
          </p:nvPr>
        </p:nvSpPr>
        <p:spPr/>
        <p:txBody>
          <a:bodyPr/>
          <a:lstStyle/>
          <a:p>
            <a:r>
              <a:rPr lang="en-GB" dirty="0"/>
              <a:t>Accessible Cultural Tourism Train-the-Trainer Program</a:t>
            </a:r>
            <a:endParaRPr lang="en-US" dirty="0"/>
          </a:p>
        </p:txBody>
      </p:sp>
      <p:sp>
        <p:nvSpPr>
          <p:cNvPr id="3" name="Subtitle 2">
            <a:extLst>
              <a:ext uri="{FF2B5EF4-FFF2-40B4-BE49-F238E27FC236}">
                <a16:creationId xmlns:a16="http://schemas.microsoft.com/office/drawing/2014/main" id="{540499FB-FEAB-F9CE-8A8A-C5F422BCA901}"/>
              </a:ext>
            </a:extLst>
          </p:cNvPr>
          <p:cNvSpPr>
            <a:spLocks noGrp="1"/>
          </p:cNvSpPr>
          <p:nvPr>
            <p:ph type="subTitle" idx="1"/>
          </p:nvPr>
        </p:nvSpPr>
        <p:spPr/>
        <p:txBody>
          <a:bodyPr/>
          <a:lstStyle/>
          <a:p>
            <a:r>
              <a:rPr lang="en-GB" dirty="0"/>
              <a:t>Project: TACT - Training for Accessible Cultural Tourism</a:t>
            </a:r>
            <a:endParaRPr lang="en-US" dirty="0"/>
          </a:p>
        </p:txBody>
      </p:sp>
      <p:pic>
        <p:nvPicPr>
          <p:cNvPr id="4" name="Graphic 1">
            <a:extLst>
              <a:ext uri="{FF2B5EF4-FFF2-40B4-BE49-F238E27FC236}">
                <a16:creationId xmlns:a16="http://schemas.microsoft.com/office/drawing/2014/main" id="{6AA1B8C2-5FBC-751C-EF4F-9DBC7A5221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65" y="5417058"/>
            <a:ext cx="2238375" cy="681990"/>
          </a:xfrm>
          <a:prstGeom prst="rect">
            <a:avLst/>
          </a:prstGeom>
        </p:spPr>
      </p:pic>
      <p:sp>
        <p:nvSpPr>
          <p:cNvPr id="5" name="TextBox 4">
            <a:extLst>
              <a:ext uri="{FF2B5EF4-FFF2-40B4-BE49-F238E27FC236}">
                <a16:creationId xmlns:a16="http://schemas.microsoft.com/office/drawing/2014/main" id="{3A8BBA73-3D40-86E6-91D4-6AAA40A4B115}"/>
              </a:ext>
            </a:extLst>
          </p:cNvPr>
          <p:cNvSpPr txBox="1"/>
          <p:nvPr/>
        </p:nvSpPr>
        <p:spPr>
          <a:xfrm>
            <a:off x="3729318" y="5452717"/>
            <a:ext cx="8130988" cy="646331"/>
          </a:xfrm>
          <a:prstGeom prst="rect">
            <a:avLst/>
          </a:prstGeom>
          <a:noFill/>
        </p:spPr>
        <p:txBody>
          <a:bodyPr wrap="square" rtlCol="0">
            <a:spAutoFit/>
          </a:bodyPr>
          <a:lstStyle/>
          <a:p>
            <a:r>
              <a:rPr lang="en-US" sz="1200" dirty="0"/>
              <a:t>Funded by the European Union. Views and opinions expressed are however those of the author only and do not necessarily reflect those of the European Union or the Foundation Tempus. Neither the European Union nor Foundation Tempus can be held responsible for them.</a:t>
            </a:r>
          </a:p>
        </p:txBody>
      </p:sp>
    </p:spTree>
    <p:extLst>
      <p:ext uri="{BB962C8B-B14F-4D97-AF65-F5344CB8AC3E}">
        <p14:creationId xmlns:p14="http://schemas.microsoft.com/office/powerpoint/2010/main" val="21740461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544D-EFF9-0FB7-753F-211398136CA6}"/>
              </a:ext>
            </a:extLst>
          </p:cNvPr>
          <p:cNvSpPr>
            <a:spLocks noGrp="1"/>
          </p:cNvSpPr>
          <p:nvPr>
            <p:ph type="title"/>
          </p:nvPr>
        </p:nvSpPr>
        <p:spPr/>
        <p:txBody>
          <a:bodyPr/>
          <a:lstStyle/>
          <a:p>
            <a:r>
              <a:rPr lang="en-US" dirty="0"/>
              <a:t>Accessible Tourism Market in EU</a:t>
            </a:r>
          </a:p>
        </p:txBody>
      </p:sp>
      <p:graphicFrame>
        <p:nvGraphicFramePr>
          <p:cNvPr id="9" name="Content Placeholder 8">
            <a:extLst>
              <a:ext uri="{FF2B5EF4-FFF2-40B4-BE49-F238E27FC236}">
                <a16:creationId xmlns:a16="http://schemas.microsoft.com/office/drawing/2014/main" id="{E1BEBFDD-EB32-9C9A-3573-2C3A7614B19D}"/>
              </a:ext>
            </a:extLst>
          </p:cNvPr>
          <p:cNvGraphicFramePr>
            <a:graphicFrameLocks noGrp="1"/>
          </p:cNvGraphicFramePr>
          <p:nvPr>
            <p:ph idx="1"/>
            <p:extLst>
              <p:ext uri="{D42A27DB-BD31-4B8C-83A1-F6EECF244321}">
                <p14:modId xmlns:p14="http://schemas.microsoft.com/office/powerpoint/2010/main" val="3036804888"/>
              </p:ext>
            </p:extLst>
          </p:nvPr>
        </p:nvGraphicFramePr>
        <p:xfrm>
          <a:off x="1097279" y="2028092"/>
          <a:ext cx="10058399" cy="4114800"/>
        </p:xfrm>
        <a:graphic>
          <a:graphicData uri="http://schemas.openxmlformats.org/drawingml/2006/table">
            <a:tbl>
              <a:tblPr firstRow="1" firstCol="1" bandRow="1"/>
              <a:tblGrid>
                <a:gridCol w="3352049">
                  <a:extLst>
                    <a:ext uri="{9D8B030D-6E8A-4147-A177-3AD203B41FA5}">
                      <a16:colId xmlns:a16="http://schemas.microsoft.com/office/drawing/2014/main" val="3508888208"/>
                    </a:ext>
                  </a:extLst>
                </a:gridCol>
                <a:gridCol w="3353175">
                  <a:extLst>
                    <a:ext uri="{9D8B030D-6E8A-4147-A177-3AD203B41FA5}">
                      <a16:colId xmlns:a16="http://schemas.microsoft.com/office/drawing/2014/main" val="1454790433"/>
                    </a:ext>
                  </a:extLst>
                </a:gridCol>
                <a:gridCol w="3353175">
                  <a:extLst>
                    <a:ext uri="{9D8B030D-6E8A-4147-A177-3AD203B41FA5}">
                      <a16:colId xmlns:a16="http://schemas.microsoft.com/office/drawing/2014/main" val="79984289"/>
                    </a:ext>
                  </a:extLst>
                </a:gridCol>
              </a:tblGrid>
              <a:tr h="2025152">
                <a:tc>
                  <a:txBody>
                    <a:bodyPr/>
                    <a:lstStyle/>
                    <a:p>
                      <a:pPr algn="ctr">
                        <a:lnSpc>
                          <a:spcPct val="115000"/>
                        </a:lnSpc>
                        <a:spcAft>
                          <a:spcPts val="800"/>
                        </a:spcAft>
                        <a:buNone/>
                      </a:pPr>
                      <a:r>
                        <a:rPr lang="en-GB" sz="2000" b="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More than 150 million people with access needs in Europe</a:t>
                      </a:r>
                      <a:endParaRPr lang="en-US" sz="20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lnSpc>
                          <a:spcPct val="115000"/>
                        </a:lnSpc>
                        <a:spcAft>
                          <a:spcPts val="800"/>
                        </a:spcAft>
                        <a:buNone/>
                      </a:pPr>
                      <a:r>
                        <a:rPr lang="en-GB" sz="2000" b="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Average yearly expenditure on tourism more than 80 billion EUR</a:t>
                      </a:r>
                      <a:endParaRPr lang="en-US" sz="2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lnSpc>
                          <a:spcPct val="115000"/>
                        </a:lnSpc>
                        <a:spcAft>
                          <a:spcPts val="800"/>
                        </a:spcAft>
                        <a:buNone/>
                      </a:pPr>
                      <a:r>
                        <a:rPr lang="en-GB" sz="2000" b="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Loyal customers, often traveling at off-peak season, favouring domestic holidays</a:t>
                      </a:r>
                      <a:endParaRPr lang="en-US" sz="2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24618560"/>
                  </a:ext>
                </a:extLst>
              </a:tr>
              <a:tr h="2089648">
                <a:tc>
                  <a:txBody>
                    <a:bodyPr/>
                    <a:lstStyle/>
                    <a:p>
                      <a:pPr algn="ctr">
                        <a:lnSpc>
                          <a:spcPct val="115000"/>
                        </a:lnSpc>
                        <a:spcAft>
                          <a:spcPts val="800"/>
                        </a:spcAft>
                        <a:buNone/>
                      </a:pPr>
                      <a:r>
                        <a:rPr lang="en-GB" sz="2000" b="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Growing number of seniors, by 2025 they will create 35 % of total EU population (UNWTO)</a:t>
                      </a:r>
                      <a:endParaRPr lang="en-US" sz="2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lnSpc>
                          <a:spcPct val="115000"/>
                        </a:lnSpc>
                        <a:spcAft>
                          <a:spcPts val="800"/>
                        </a:spcAft>
                        <a:buNone/>
                      </a:pPr>
                      <a:r>
                        <a:rPr lang="en-GB" sz="2000" b="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About 800 million trips per year within EU made by people with access needs</a:t>
                      </a:r>
                      <a:endParaRPr lang="en-US" sz="20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lnSpc>
                          <a:spcPct val="115000"/>
                        </a:lnSpc>
                        <a:spcAft>
                          <a:spcPts val="800"/>
                        </a:spcAft>
                        <a:buNone/>
                      </a:pPr>
                      <a:r>
                        <a:rPr lang="en-GB" sz="2000" b="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They influence decisions where the family or group will go for holiday or where business meeting will take place</a:t>
                      </a:r>
                      <a:endParaRPr lang="en-US" sz="20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4242591230"/>
                  </a:ext>
                </a:extLst>
              </a:tr>
            </a:tbl>
          </a:graphicData>
        </a:graphic>
      </p:graphicFrame>
      <p:sp>
        <p:nvSpPr>
          <p:cNvPr id="10" name="TextBox 9">
            <a:extLst>
              <a:ext uri="{FF2B5EF4-FFF2-40B4-BE49-F238E27FC236}">
                <a16:creationId xmlns:a16="http://schemas.microsoft.com/office/drawing/2014/main" id="{0C566F11-2F98-AD2C-2D22-2AFA83FE2A97}"/>
              </a:ext>
            </a:extLst>
          </p:cNvPr>
          <p:cNvSpPr txBox="1"/>
          <p:nvPr/>
        </p:nvSpPr>
        <p:spPr>
          <a:xfrm>
            <a:off x="1097279" y="6433624"/>
            <a:ext cx="10058399" cy="276999"/>
          </a:xfrm>
          <a:prstGeom prst="rect">
            <a:avLst/>
          </a:prstGeom>
          <a:noFill/>
        </p:spPr>
        <p:txBody>
          <a:bodyPr wrap="square" rtlCol="0">
            <a:spAutoFit/>
          </a:bodyPr>
          <a:lstStyle/>
          <a:p>
            <a:r>
              <a:rPr lang="en-US" sz="1200" dirty="0"/>
              <a:t>Source: European Commission (2014), Economic Impact and Travel Patterns of Accessible Travel in Europe – Final Report</a:t>
            </a:r>
          </a:p>
        </p:txBody>
      </p:sp>
    </p:spTree>
    <p:extLst>
      <p:ext uri="{BB962C8B-B14F-4D97-AF65-F5344CB8AC3E}">
        <p14:creationId xmlns:p14="http://schemas.microsoft.com/office/powerpoint/2010/main" val="92530815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C17A-77E3-55B7-262C-0B807A7465E4}"/>
              </a:ext>
            </a:extLst>
          </p:cNvPr>
          <p:cNvSpPr>
            <a:spLocks noGrp="1"/>
          </p:cNvSpPr>
          <p:nvPr>
            <p:ph type="title"/>
          </p:nvPr>
        </p:nvSpPr>
        <p:spPr/>
        <p:txBody>
          <a:bodyPr/>
          <a:lstStyle/>
          <a:p>
            <a:r>
              <a:rPr lang="en-US" dirty="0"/>
              <a:t>Key Principles of Accessible Tourism</a:t>
            </a:r>
          </a:p>
        </p:txBody>
      </p:sp>
      <p:sp>
        <p:nvSpPr>
          <p:cNvPr id="3" name="Content Placeholder 2">
            <a:extLst>
              <a:ext uri="{FF2B5EF4-FFF2-40B4-BE49-F238E27FC236}">
                <a16:creationId xmlns:a16="http://schemas.microsoft.com/office/drawing/2014/main" id="{279852D9-199B-2E16-F2E7-FF15F747A66C}"/>
              </a:ext>
            </a:extLst>
          </p:cNvPr>
          <p:cNvSpPr>
            <a:spLocks noGrp="1"/>
          </p:cNvSpPr>
          <p:nvPr>
            <p:ph idx="1"/>
          </p:nvPr>
        </p:nvSpPr>
        <p:spPr/>
        <p:txBody>
          <a:bodyPr>
            <a:normAutofit/>
          </a:bodyPr>
          <a:lstStyle/>
          <a:p>
            <a:r>
              <a:rPr lang="en-GB" sz="2400" b="1" dirty="0">
                <a:solidFill>
                  <a:schemeClr val="bg2">
                    <a:lumMod val="50000"/>
                  </a:schemeClr>
                </a:solidFill>
              </a:rPr>
              <a:t>Universal Design </a:t>
            </a:r>
            <a:r>
              <a:rPr lang="en-GB" sz="2400" dirty="0"/>
              <a:t>involves designing places, objects and services </a:t>
            </a:r>
            <a:r>
              <a:rPr lang="en-GB" sz="2400" b="1" dirty="0"/>
              <a:t>to be usable by all people, to the greatest extent possible, without the need for adaptation</a:t>
            </a:r>
            <a:r>
              <a:rPr lang="en-GB" sz="2400" dirty="0"/>
              <a:t> or specialized modifications.</a:t>
            </a:r>
          </a:p>
          <a:p>
            <a:pPr lvl="1"/>
            <a:r>
              <a:rPr lang="en-GB" sz="2000" dirty="0"/>
              <a:t>The goal of Universal Design is to </a:t>
            </a:r>
            <a:r>
              <a:rPr lang="en-GB" sz="2000" b="1" dirty="0"/>
              <a:t>make life easier for everyone</a:t>
            </a:r>
            <a:r>
              <a:rPr lang="en-GB" sz="2000" dirty="0"/>
              <a:t>.</a:t>
            </a:r>
          </a:p>
          <a:p>
            <a:r>
              <a:rPr lang="en-US" sz="2400" b="1" dirty="0">
                <a:solidFill>
                  <a:schemeClr val="bg2">
                    <a:lumMod val="50000"/>
                  </a:schemeClr>
                </a:solidFill>
              </a:rPr>
              <a:t>The Social Model of Disability </a:t>
            </a:r>
            <a:r>
              <a:rPr lang="en-US" sz="2400" dirty="0"/>
              <a:t>states:</a:t>
            </a:r>
          </a:p>
          <a:p>
            <a:pPr lvl="1"/>
            <a:r>
              <a:rPr lang="en-US" sz="2000" dirty="0"/>
              <a:t>Disability is created by barriers</a:t>
            </a:r>
          </a:p>
          <a:p>
            <a:pPr lvl="1"/>
            <a:r>
              <a:rPr lang="en-US" sz="2000" dirty="0"/>
              <a:t>Not by the person’s impairment</a:t>
            </a:r>
          </a:p>
          <a:p>
            <a:pPr lvl="1"/>
            <a:r>
              <a:rPr lang="en-US" sz="2000" dirty="0"/>
              <a:t>Barriers can be physical, informational, or attitudinal</a:t>
            </a:r>
          </a:p>
          <a:p>
            <a:r>
              <a:rPr lang="en-US" sz="2400" b="1" dirty="0"/>
              <a:t>Medical model: </a:t>
            </a:r>
            <a:r>
              <a:rPr lang="en-US" sz="2400" dirty="0"/>
              <a:t>“The person cannot do this”</a:t>
            </a:r>
          </a:p>
          <a:p>
            <a:r>
              <a:rPr lang="en-US" sz="2400" b="1" dirty="0"/>
              <a:t>Social model: </a:t>
            </a:r>
            <a:r>
              <a:rPr lang="en-US" sz="2400" dirty="0"/>
              <a:t>“The environment prevents access”</a:t>
            </a:r>
          </a:p>
        </p:txBody>
      </p:sp>
    </p:spTree>
    <p:extLst>
      <p:ext uri="{BB962C8B-B14F-4D97-AF65-F5344CB8AC3E}">
        <p14:creationId xmlns:p14="http://schemas.microsoft.com/office/powerpoint/2010/main" val="13188300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2C0B-28AF-0A22-E156-32D0BDCA1370}"/>
              </a:ext>
            </a:extLst>
          </p:cNvPr>
          <p:cNvSpPr>
            <a:spLocks noGrp="1"/>
          </p:cNvSpPr>
          <p:nvPr>
            <p:ph type="title"/>
          </p:nvPr>
        </p:nvSpPr>
        <p:spPr/>
        <p:txBody>
          <a:bodyPr/>
          <a:lstStyle/>
          <a:p>
            <a:r>
              <a:rPr lang="en-US" dirty="0"/>
              <a:t>The Principles of Universal Design</a:t>
            </a:r>
          </a:p>
        </p:txBody>
      </p:sp>
      <p:sp>
        <p:nvSpPr>
          <p:cNvPr id="7" name="Text Placeholder 6">
            <a:extLst>
              <a:ext uri="{FF2B5EF4-FFF2-40B4-BE49-F238E27FC236}">
                <a16:creationId xmlns:a16="http://schemas.microsoft.com/office/drawing/2014/main" id="{2AB7395A-256E-A32D-67C1-4B7F18895BFA}"/>
              </a:ext>
            </a:extLst>
          </p:cNvPr>
          <p:cNvSpPr>
            <a:spLocks noGrp="1"/>
          </p:cNvSpPr>
          <p:nvPr>
            <p:ph type="body" sz="half" idx="2"/>
          </p:nvPr>
        </p:nvSpPr>
        <p:spPr/>
        <p:txBody>
          <a:bodyPr>
            <a:normAutofit/>
          </a:bodyPr>
          <a:lstStyle/>
          <a:p>
            <a:pPr marL="342900" indent="-342900">
              <a:buClr>
                <a:schemeClr val="bg1"/>
              </a:buClr>
              <a:buFont typeface="+mj-lt"/>
              <a:buAutoNum type="arabicPeriod"/>
            </a:pPr>
            <a:r>
              <a:rPr lang="en-US" sz="1800" b="1" dirty="0"/>
              <a:t>Equitable use</a:t>
            </a:r>
          </a:p>
          <a:p>
            <a:pPr marL="342900" indent="-342900">
              <a:buClr>
                <a:schemeClr val="bg1"/>
              </a:buClr>
              <a:buFont typeface="+mj-lt"/>
              <a:buAutoNum type="arabicPeriod"/>
            </a:pPr>
            <a:r>
              <a:rPr lang="en-GB" sz="1800" b="1" dirty="0"/>
              <a:t>Flexibility in use</a:t>
            </a:r>
          </a:p>
          <a:p>
            <a:pPr marL="342900" indent="-342900">
              <a:buClr>
                <a:schemeClr val="bg1"/>
              </a:buClr>
              <a:buFont typeface="+mj-lt"/>
              <a:buAutoNum type="arabicPeriod"/>
            </a:pPr>
            <a:r>
              <a:rPr lang="en-GB" sz="1800" b="1" dirty="0"/>
              <a:t>Simple and intuitive use</a:t>
            </a:r>
          </a:p>
          <a:p>
            <a:pPr marL="342900" indent="-342900">
              <a:buClr>
                <a:schemeClr val="bg1"/>
              </a:buClr>
              <a:buFont typeface="+mj-lt"/>
              <a:buAutoNum type="arabicPeriod"/>
            </a:pPr>
            <a:r>
              <a:rPr lang="en-GB" sz="1800" b="1" dirty="0"/>
              <a:t>Perceptible information</a:t>
            </a:r>
          </a:p>
          <a:p>
            <a:pPr marL="342900" indent="-342900">
              <a:buClr>
                <a:schemeClr val="bg1"/>
              </a:buClr>
              <a:buFont typeface="+mj-lt"/>
              <a:buAutoNum type="arabicPeriod"/>
            </a:pPr>
            <a:r>
              <a:rPr lang="en-GB" sz="1800" b="1" dirty="0"/>
              <a:t>Tolerance for error</a:t>
            </a:r>
          </a:p>
          <a:p>
            <a:pPr marL="342900" indent="-342900">
              <a:buClr>
                <a:schemeClr val="bg1"/>
              </a:buClr>
              <a:buFont typeface="+mj-lt"/>
              <a:buAutoNum type="arabicPeriod"/>
            </a:pPr>
            <a:r>
              <a:rPr lang="en-GB" sz="1800" b="1" dirty="0"/>
              <a:t>Low physical effort</a:t>
            </a:r>
          </a:p>
          <a:p>
            <a:pPr marL="342900" indent="-342900">
              <a:buClr>
                <a:schemeClr val="bg1"/>
              </a:buClr>
              <a:buFont typeface="+mj-lt"/>
              <a:buAutoNum type="arabicPeriod"/>
            </a:pPr>
            <a:r>
              <a:rPr lang="en-GB" sz="1800" b="1" dirty="0"/>
              <a:t>Size and space for approach and use</a:t>
            </a:r>
            <a:endParaRPr lang="en-US" sz="1800" b="1" dirty="0"/>
          </a:p>
        </p:txBody>
      </p:sp>
      <p:pic>
        <p:nvPicPr>
          <p:cNvPr id="8" name="Content Placeholder 7">
            <a:extLst>
              <a:ext uri="{FF2B5EF4-FFF2-40B4-BE49-F238E27FC236}">
                <a16:creationId xmlns:a16="http://schemas.microsoft.com/office/drawing/2014/main" id="{76204607-3368-17CE-6538-9EDA5B9D89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49968" y="838848"/>
            <a:ext cx="8015169" cy="5186813"/>
          </a:xfrm>
          <a:prstGeom prst="rect">
            <a:avLst/>
          </a:prstGeom>
        </p:spPr>
      </p:pic>
      <p:sp>
        <p:nvSpPr>
          <p:cNvPr id="9" name="TextBox 8">
            <a:extLst>
              <a:ext uri="{FF2B5EF4-FFF2-40B4-BE49-F238E27FC236}">
                <a16:creationId xmlns:a16="http://schemas.microsoft.com/office/drawing/2014/main" id="{57B7682F-8F64-834B-4190-FD6B5BA7E4F7}"/>
              </a:ext>
            </a:extLst>
          </p:cNvPr>
          <p:cNvSpPr txBox="1"/>
          <p:nvPr/>
        </p:nvSpPr>
        <p:spPr>
          <a:xfrm>
            <a:off x="4149968" y="6305204"/>
            <a:ext cx="7901355" cy="276999"/>
          </a:xfrm>
          <a:prstGeom prst="rect">
            <a:avLst/>
          </a:prstGeom>
          <a:noFill/>
        </p:spPr>
        <p:txBody>
          <a:bodyPr wrap="square" rtlCol="0">
            <a:spAutoFit/>
          </a:bodyPr>
          <a:lstStyle/>
          <a:p>
            <a:r>
              <a:rPr lang="en-US" sz="1200" dirty="0"/>
              <a:t>Illustration: North Carolina State University, The Center For Universal Design</a:t>
            </a:r>
          </a:p>
        </p:txBody>
      </p:sp>
    </p:spTree>
    <p:extLst>
      <p:ext uri="{BB962C8B-B14F-4D97-AF65-F5344CB8AC3E}">
        <p14:creationId xmlns:p14="http://schemas.microsoft.com/office/powerpoint/2010/main" val="26877618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CAA31-E64A-1759-F8E0-9F4F68635F0C}"/>
              </a:ext>
            </a:extLst>
          </p:cNvPr>
          <p:cNvSpPr>
            <a:spLocks noGrp="1"/>
          </p:cNvSpPr>
          <p:nvPr>
            <p:ph type="title"/>
          </p:nvPr>
        </p:nvSpPr>
        <p:spPr/>
        <p:txBody>
          <a:bodyPr/>
          <a:lstStyle/>
          <a:p>
            <a:r>
              <a:rPr lang="en-US" dirty="0"/>
              <a:t>Universal Design 1: EQUITABLE USE</a:t>
            </a:r>
          </a:p>
        </p:txBody>
      </p:sp>
      <p:sp>
        <p:nvSpPr>
          <p:cNvPr id="6" name="Content Placeholder 5">
            <a:extLst>
              <a:ext uri="{FF2B5EF4-FFF2-40B4-BE49-F238E27FC236}">
                <a16:creationId xmlns:a16="http://schemas.microsoft.com/office/drawing/2014/main" id="{EDC34566-B422-2772-469E-52281873A33C}"/>
              </a:ext>
            </a:extLst>
          </p:cNvPr>
          <p:cNvSpPr>
            <a:spLocks noGrp="1"/>
          </p:cNvSpPr>
          <p:nvPr>
            <p:ph sz="half" idx="1"/>
          </p:nvPr>
        </p:nvSpPr>
        <p:spPr/>
        <p:txBody>
          <a:bodyPr>
            <a:normAutofit fontScale="92500" lnSpcReduction="20000"/>
          </a:bodyPr>
          <a:lstStyle/>
          <a:p>
            <a:r>
              <a:rPr lang="en-US" b="1" dirty="0">
                <a:solidFill>
                  <a:schemeClr val="bg2">
                    <a:lumMod val="50000"/>
                  </a:schemeClr>
                </a:solidFill>
              </a:rPr>
              <a:t>The design is useful and marketable to people with diverse abilities.</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1a.</a:t>
            </a:r>
            <a:r>
              <a:rPr lang="en-US" dirty="0">
                <a:solidFill>
                  <a:schemeClr val="bg2">
                    <a:lumMod val="50000"/>
                  </a:schemeClr>
                </a:solidFill>
              </a:rPr>
              <a:t> </a:t>
            </a:r>
            <a:r>
              <a:rPr lang="en-US" dirty="0"/>
              <a:t>Provide the same means of use for all users: identical whenever possible; equivalent when not.</a:t>
            </a:r>
            <a:br>
              <a:rPr lang="en-US" dirty="0"/>
            </a:br>
            <a:r>
              <a:rPr lang="en-US" b="1" dirty="0">
                <a:solidFill>
                  <a:schemeClr val="bg2">
                    <a:lumMod val="50000"/>
                  </a:schemeClr>
                </a:solidFill>
              </a:rPr>
              <a:t>1b.</a:t>
            </a:r>
            <a:r>
              <a:rPr lang="en-US" dirty="0">
                <a:solidFill>
                  <a:schemeClr val="bg2">
                    <a:lumMod val="50000"/>
                  </a:schemeClr>
                </a:solidFill>
              </a:rPr>
              <a:t> </a:t>
            </a:r>
            <a:r>
              <a:rPr lang="en-US" dirty="0"/>
              <a:t>Avoid segregating or stigmatizing any users.</a:t>
            </a:r>
            <a:br>
              <a:rPr lang="en-US" dirty="0"/>
            </a:br>
            <a:r>
              <a:rPr lang="en-US" b="1" dirty="0">
                <a:solidFill>
                  <a:schemeClr val="bg2">
                    <a:lumMod val="50000"/>
                  </a:schemeClr>
                </a:solidFill>
              </a:rPr>
              <a:t>1c.</a:t>
            </a:r>
            <a:r>
              <a:rPr lang="en-US" dirty="0">
                <a:solidFill>
                  <a:schemeClr val="bg2">
                    <a:lumMod val="50000"/>
                  </a:schemeClr>
                </a:solidFill>
              </a:rPr>
              <a:t> </a:t>
            </a:r>
            <a:r>
              <a:rPr lang="en-US" dirty="0"/>
              <a:t>Make provisions for privacy, security, and safety equally available to all users.</a:t>
            </a:r>
            <a:br>
              <a:rPr lang="en-US" dirty="0"/>
            </a:br>
            <a:r>
              <a:rPr lang="en-US" b="1" dirty="0">
                <a:solidFill>
                  <a:schemeClr val="bg2">
                    <a:lumMod val="50000"/>
                  </a:schemeClr>
                </a:solidFill>
              </a:rPr>
              <a:t>1d.</a:t>
            </a:r>
            <a:r>
              <a:rPr lang="en-US" dirty="0">
                <a:solidFill>
                  <a:schemeClr val="bg2">
                    <a:lumMod val="50000"/>
                  </a:schemeClr>
                </a:solidFill>
              </a:rPr>
              <a:t> </a:t>
            </a:r>
            <a:r>
              <a:rPr lang="en-US" dirty="0"/>
              <a:t>Make the design appealing to all users.</a:t>
            </a:r>
          </a:p>
          <a:p>
            <a:r>
              <a:rPr lang="en-US" b="1" dirty="0">
                <a:solidFill>
                  <a:schemeClr val="bg2">
                    <a:lumMod val="50000"/>
                  </a:schemeClr>
                </a:solidFill>
              </a:rPr>
              <a:t>EXAMPLES</a:t>
            </a:r>
            <a:endParaRPr lang="en-US" dirty="0">
              <a:solidFill>
                <a:schemeClr val="bg2">
                  <a:lumMod val="50000"/>
                </a:schemeClr>
              </a:solidFill>
            </a:endParaRPr>
          </a:p>
          <a:p>
            <a:pPr lvl="1"/>
            <a:r>
              <a:rPr lang="en-US" dirty="0"/>
              <a:t>Power doors with sensors at entrances that are convenient for all users</a:t>
            </a:r>
          </a:p>
          <a:p>
            <a:pPr lvl="1"/>
            <a:r>
              <a:rPr lang="en-US" dirty="0"/>
              <a:t>Integrated, dispersed, and adaptable seating in assembly areas such as sports arenas and theaters</a:t>
            </a:r>
          </a:p>
        </p:txBody>
      </p:sp>
      <p:pic>
        <p:nvPicPr>
          <p:cNvPr id="3074" name="Picture 2">
            <a:extLst>
              <a:ext uri="{FF2B5EF4-FFF2-40B4-BE49-F238E27FC236}">
                <a16:creationId xmlns:a16="http://schemas.microsoft.com/office/drawing/2014/main" id="{2B2C984A-C72F-BB6F-6FE0-F178703DCB7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75438" y="1846263"/>
            <a:ext cx="4022725" cy="4022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D3BC43-495B-D57A-22CC-4392CE161FE1}"/>
              </a:ext>
            </a:extLst>
          </p:cNvPr>
          <p:cNvSpPr txBox="1"/>
          <p:nvPr/>
        </p:nvSpPr>
        <p:spPr>
          <a:xfrm>
            <a:off x="6675438" y="6004392"/>
            <a:ext cx="4022725" cy="276999"/>
          </a:xfrm>
          <a:prstGeom prst="rect">
            <a:avLst/>
          </a:prstGeom>
          <a:noFill/>
        </p:spPr>
        <p:txBody>
          <a:bodyPr wrap="square" rtlCol="0">
            <a:spAutoFit/>
          </a:bodyPr>
          <a:lstStyle/>
          <a:p>
            <a:r>
              <a:rPr lang="en-US" sz="1200" dirty="0"/>
              <a:t>Image source: https://www.quikoitaly.com/</a:t>
            </a:r>
          </a:p>
        </p:txBody>
      </p:sp>
    </p:spTree>
    <p:extLst>
      <p:ext uri="{BB962C8B-B14F-4D97-AF65-F5344CB8AC3E}">
        <p14:creationId xmlns:p14="http://schemas.microsoft.com/office/powerpoint/2010/main" val="57422612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D7C1-3F50-0BDB-FA6D-DB2E2B7EA3F9}"/>
              </a:ext>
            </a:extLst>
          </p:cNvPr>
          <p:cNvSpPr>
            <a:spLocks noGrp="1"/>
          </p:cNvSpPr>
          <p:nvPr>
            <p:ph type="title"/>
          </p:nvPr>
        </p:nvSpPr>
        <p:spPr/>
        <p:txBody>
          <a:bodyPr/>
          <a:lstStyle/>
          <a:p>
            <a:r>
              <a:rPr lang="en-US" dirty="0"/>
              <a:t>Universal Design 2: FLEXIBILITY IN USE</a:t>
            </a:r>
          </a:p>
        </p:txBody>
      </p:sp>
      <p:sp>
        <p:nvSpPr>
          <p:cNvPr id="3" name="Content Placeholder 2">
            <a:extLst>
              <a:ext uri="{FF2B5EF4-FFF2-40B4-BE49-F238E27FC236}">
                <a16:creationId xmlns:a16="http://schemas.microsoft.com/office/drawing/2014/main" id="{86CCFB3D-7BD7-C95B-5BE7-9C9516DE7072}"/>
              </a:ext>
            </a:extLst>
          </p:cNvPr>
          <p:cNvSpPr>
            <a:spLocks noGrp="1"/>
          </p:cNvSpPr>
          <p:nvPr>
            <p:ph sz="half" idx="1"/>
          </p:nvPr>
        </p:nvSpPr>
        <p:spPr/>
        <p:txBody>
          <a:bodyPr>
            <a:normAutofit lnSpcReduction="10000"/>
          </a:bodyPr>
          <a:lstStyle/>
          <a:p>
            <a:r>
              <a:rPr lang="en-US" b="1" dirty="0">
                <a:solidFill>
                  <a:schemeClr val="bg2">
                    <a:lumMod val="50000"/>
                  </a:schemeClr>
                </a:solidFill>
              </a:rPr>
              <a:t>The design accommodates a wide range of individual preferences and abilities.</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2a.</a:t>
            </a:r>
            <a:r>
              <a:rPr lang="en-US" dirty="0">
                <a:solidFill>
                  <a:schemeClr val="bg2">
                    <a:lumMod val="50000"/>
                  </a:schemeClr>
                </a:solidFill>
              </a:rPr>
              <a:t> </a:t>
            </a:r>
            <a:r>
              <a:rPr lang="en-US" dirty="0"/>
              <a:t>Provide choice in methods of use.</a:t>
            </a:r>
            <a:br>
              <a:rPr lang="en-US" dirty="0"/>
            </a:br>
            <a:r>
              <a:rPr lang="en-US" b="1" dirty="0">
                <a:solidFill>
                  <a:schemeClr val="bg2">
                    <a:lumMod val="50000"/>
                  </a:schemeClr>
                </a:solidFill>
              </a:rPr>
              <a:t>2b.</a:t>
            </a:r>
            <a:r>
              <a:rPr lang="en-US" dirty="0">
                <a:solidFill>
                  <a:schemeClr val="bg2">
                    <a:lumMod val="50000"/>
                  </a:schemeClr>
                </a:solidFill>
              </a:rPr>
              <a:t> </a:t>
            </a:r>
            <a:r>
              <a:rPr lang="en-US" dirty="0"/>
              <a:t>Accommodate right- or left-handed access and use.</a:t>
            </a:r>
            <a:br>
              <a:rPr lang="en-US" dirty="0"/>
            </a:br>
            <a:r>
              <a:rPr lang="en-US" b="1" dirty="0">
                <a:solidFill>
                  <a:schemeClr val="bg2">
                    <a:lumMod val="50000"/>
                  </a:schemeClr>
                </a:solidFill>
              </a:rPr>
              <a:t>2c.</a:t>
            </a:r>
            <a:r>
              <a:rPr lang="en-US" dirty="0">
                <a:solidFill>
                  <a:schemeClr val="bg2">
                    <a:lumMod val="50000"/>
                  </a:schemeClr>
                </a:solidFill>
              </a:rPr>
              <a:t> </a:t>
            </a:r>
            <a:r>
              <a:rPr lang="en-US" dirty="0"/>
              <a:t>Facilitate the user’s accuracy and precision.</a:t>
            </a:r>
            <a:br>
              <a:rPr lang="en-US" dirty="0"/>
            </a:br>
            <a:r>
              <a:rPr lang="en-US" b="1" dirty="0">
                <a:solidFill>
                  <a:schemeClr val="bg2">
                    <a:lumMod val="50000"/>
                  </a:schemeClr>
                </a:solidFill>
              </a:rPr>
              <a:t>2d.</a:t>
            </a:r>
            <a:r>
              <a:rPr lang="en-US" dirty="0">
                <a:solidFill>
                  <a:schemeClr val="bg2">
                    <a:lumMod val="50000"/>
                  </a:schemeClr>
                </a:solidFill>
              </a:rPr>
              <a:t> </a:t>
            </a:r>
            <a:r>
              <a:rPr lang="en-US" dirty="0"/>
              <a:t>Provide adaptability to the user’s pace.</a:t>
            </a:r>
          </a:p>
          <a:p>
            <a:r>
              <a:rPr lang="en-US" b="1" dirty="0">
                <a:solidFill>
                  <a:schemeClr val="bg2">
                    <a:lumMod val="50000"/>
                  </a:schemeClr>
                </a:solidFill>
              </a:rPr>
              <a:t>EXAMPLES</a:t>
            </a:r>
            <a:endParaRPr lang="en-US" dirty="0">
              <a:solidFill>
                <a:schemeClr val="bg2">
                  <a:lumMod val="50000"/>
                </a:schemeClr>
              </a:solidFill>
            </a:endParaRPr>
          </a:p>
          <a:p>
            <a:pPr lvl="1"/>
            <a:r>
              <a:rPr lang="en-US" dirty="0"/>
              <a:t>Scissors designed for right- or left-handed users</a:t>
            </a:r>
          </a:p>
          <a:p>
            <a:pPr lvl="1"/>
            <a:r>
              <a:rPr lang="en-US" dirty="0"/>
              <a:t>An automated teller machine (ATM) that has visual, tactile, and audible feedback, a tapered card opening, and a palm rest</a:t>
            </a:r>
          </a:p>
          <a:p>
            <a:endParaRPr lang="en-US" dirty="0"/>
          </a:p>
        </p:txBody>
      </p:sp>
      <p:pic>
        <p:nvPicPr>
          <p:cNvPr id="4098" name="Picture 2">
            <a:extLst>
              <a:ext uri="{FF2B5EF4-FFF2-40B4-BE49-F238E27FC236}">
                <a16:creationId xmlns:a16="http://schemas.microsoft.com/office/drawing/2014/main" id="{2C5E787F-2BF4-B717-A147-787E668FEDD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8238" y="2464030"/>
            <a:ext cx="4937125" cy="2787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7B63E7-9C18-4AFB-7D29-DFBB939D5848}"/>
              </a:ext>
            </a:extLst>
          </p:cNvPr>
          <p:cNvSpPr txBox="1"/>
          <p:nvPr/>
        </p:nvSpPr>
        <p:spPr>
          <a:xfrm>
            <a:off x="6218238" y="5839390"/>
            <a:ext cx="4022725" cy="276999"/>
          </a:xfrm>
          <a:prstGeom prst="rect">
            <a:avLst/>
          </a:prstGeom>
          <a:noFill/>
        </p:spPr>
        <p:txBody>
          <a:bodyPr wrap="square" rtlCol="0">
            <a:spAutoFit/>
          </a:bodyPr>
          <a:lstStyle/>
          <a:p>
            <a:r>
              <a:rPr lang="en-US" sz="1200" dirty="0"/>
              <a:t>Image source: https://www.bangstyle.com/</a:t>
            </a:r>
          </a:p>
        </p:txBody>
      </p:sp>
    </p:spTree>
    <p:extLst>
      <p:ext uri="{BB962C8B-B14F-4D97-AF65-F5344CB8AC3E}">
        <p14:creationId xmlns:p14="http://schemas.microsoft.com/office/powerpoint/2010/main" val="27547472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B584-76C2-9713-CA87-E8D29551EB9C}"/>
              </a:ext>
            </a:extLst>
          </p:cNvPr>
          <p:cNvSpPr>
            <a:spLocks noGrp="1"/>
          </p:cNvSpPr>
          <p:nvPr>
            <p:ph type="title"/>
          </p:nvPr>
        </p:nvSpPr>
        <p:spPr/>
        <p:txBody>
          <a:bodyPr/>
          <a:lstStyle/>
          <a:p>
            <a:r>
              <a:rPr lang="en-US" dirty="0"/>
              <a:t>Universal Design 3: SIMPLE AND INTUITIVE USE</a:t>
            </a:r>
          </a:p>
        </p:txBody>
      </p:sp>
      <p:sp>
        <p:nvSpPr>
          <p:cNvPr id="3" name="Content Placeholder 2">
            <a:extLst>
              <a:ext uri="{FF2B5EF4-FFF2-40B4-BE49-F238E27FC236}">
                <a16:creationId xmlns:a16="http://schemas.microsoft.com/office/drawing/2014/main" id="{6AFCC97E-5BA1-4642-3F9A-17CFC428237D}"/>
              </a:ext>
            </a:extLst>
          </p:cNvPr>
          <p:cNvSpPr>
            <a:spLocks noGrp="1"/>
          </p:cNvSpPr>
          <p:nvPr>
            <p:ph sz="half" idx="1"/>
          </p:nvPr>
        </p:nvSpPr>
        <p:spPr/>
        <p:txBody>
          <a:bodyPr>
            <a:normAutofit fontScale="92500" lnSpcReduction="20000"/>
          </a:bodyPr>
          <a:lstStyle/>
          <a:p>
            <a:r>
              <a:rPr lang="en-US" b="1" dirty="0">
                <a:solidFill>
                  <a:schemeClr val="bg2">
                    <a:lumMod val="50000"/>
                  </a:schemeClr>
                </a:solidFill>
              </a:rPr>
              <a:t>Use of the design is easy to understand, regardless of the user’s experience, knowledge, language skills, or current concentration level.</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3a.</a:t>
            </a:r>
            <a:r>
              <a:rPr lang="en-US" dirty="0">
                <a:solidFill>
                  <a:schemeClr val="bg2">
                    <a:lumMod val="50000"/>
                  </a:schemeClr>
                </a:solidFill>
              </a:rPr>
              <a:t> </a:t>
            </a:r>
            <a:r>
              <a:rPr lang="en-US" dirty="0"/>
              <a:t>Eliminate unnecessary complexity.</a:t>
            </a:r>
            <a:br>
              <a:rPr lang="en-US" dirty="0"/>
            </a:br>
            <a:r>
              <a:rPr lang="en-US" b="1" dirty="0">
                <a:solidFill>
                  <a:schemeClr val="bg2">
                    <a:lumMod val="50000"/>
                  </a:schemeClr>
                </a:solidFill>
              </a:rPr>
              <a:t>3b.</a:t>
            </a:r>
            <a:r>
              <a:rPr lang="en-US" dirty="0">
                <a:solidFill>
                  <a:schemeClr val="bg2">
                    <a:lumMod val="50000"/>
                  </a:schemeClr>
                </a:solidFill>
              </a:rPr>
              <a:t> </a:t>
            </a:r>
            <a:r>
              <a:rPr lang="en-US" dirty="0"/>
              <a:t>Be consistent with user expectations and intuition.</a:t>
            </a:r>
            <a:br>
              <a:rPr lang="en-US" dirty="0"/>
            </a:br>
            <a:r>
              <a:rPr lang="en-US" b="1" dirty="0">
                <a:solidFill>
                  <a:schemeClr val="bg2">
                    <a:lumMod val="50000"/>
                  </a:schemeClr>
                </a:solidFill>
              </a:rPr>
              <a:t>3c.</a:t>
            </a:r>
            <a:r>
              <a:rPr lang="en-US" dirty="0">
                <a:solidFill>
                  <a:schemeClr val="bg2">
                    <a:lumMod val="50000"/>
                  </a:schemeClr>
                </a:solidFill>
              </a:rPr>
              <a:t> </a:t>
            </a:r>
            <a:r>
              <a:rPr lang="en-US" dirty="0"/>
              <a:t>Accommodate a wide range of literacy and language skills.</a:t>
            </a:r>
            <a:br>
              <a:rPr lang="en-US" dirty="0"/>
            </a:br>
            <a:r>
              <a:rPr lang="en-US" b="1" dirty="0">
                <a:solidFill>
                  <a:schemeClr val="bg2">
                    <a:lumMod val="50000"/>
                  </a:schemeClr>
                </a:solidFill>
              </a:rPr>
              <a:t>3d.</a:t>
            </a:r>
            <a:r>
              <a:rPr lang="en-US" dirty="0">
                <a:solidFill>
                  <a:schemeClr val="bg2">
                    <a:lumMod val="50000"/>
                  </a:schemeClr>
                </a:solidFill>
              </a:rPr>
              <a:t> </a:t>
            </a:r>
            <a:r>
              <a:rPr lang="en-US" dirty="0"/>
              <a:t>Arrange information consistent with its importance.</a:t>
            </a:r>
            <a:br>
              <a:rPr lang="en-US" dirty="0"/>
            </a:br>
            <a:r>
              <a:rPr lang="en-US" b="1" dirty="0">
                <a:solidFill>
                  <a:schemeClr val="bg2">
                    <a:lumMod val="50000"/>
                  </a:schemeClr>
                </a:solidFill>
              </a:rPr>
              <a:t>3e.</a:t>
            </a:r>
            <a:r>
              <a:rPr lang="en-US" dirty="0">
                <a:solidFill>
                  <a:schemeClr val="bg2">
                    <a:lumMod val="50000"/>
                  </a:schemeClr>
                </a:solidFill>
              </a:rPr>
              <a:t> </a:t>
            </a:r>
            <a:r>
              <a:rPr lang="en-US" dirty="0"/>
              <a:t>Provide effective prompting and feedback during and after task completion.</a:t>
            </a:r>
          </a:p>
          <a:p>
            <a:r>
              <a:rPr lang="en-US" b="1" dirty="0">
                <a:solidFill>
                  <a:schemeClr val="bg2">
                    <a:lumMod val="50000"/>
                  </a:schemeClr>
                </a:solidFill>
              </a:rPr>
              <a:t>EXAMPLES</a:t>
            </a:r>
          </a:p>
          <a:p>
            <a:pPr lvl="1"/>
            <a:r>
              <a:rPr lang="en-US" dirty="0"/>
              <a:t>A moving sidewalk or escalator in a public space</a:t>
            </a:r>
          </a:p>
          <a:p>
            <a:pPr lvl="1"/>
            <a:r>
              <a:rPr lang="en-US" dirty="0"/>
              <a:t>An instruction manual with drawings and text</a:t>
            </a:r>
          </a:p>
        </p:txBody>
      </p:sp>
      <p:pic>
        <p:nvPicPr>
          <p:cNvPr id="6" name="Content Placeholder 5">
            <a:extLst>
              <a:ext uri="{FF2B5EF4-FFF2-40B4-BE49-F238E27FC236}">
                <a16:creationId xmlns:a16="http://schemas.microsoft.com/office/drawing/2014/main" id="{C15CF76E-800F-7A78-1BD8-595FC905C77F}"/>
              </a:ext>
            </a:extLst>
          </p:cNvPr>
          <p:cNvPicPr>
            <a:picLocks noGrp="1" noChangeAspect="1"/>
          </p:cNvPicPr>
          <p:nvPr>
            <p:ph sz="half" idx="2"/>
          </p:nvPr>
        </p:nvPicPr>
        <p:blipFill>
          <a:blip r:embed="rId2"/>
          <a:stretch>
            <a:fillRect/>
          </a:stretch>
        </p:blipFill>
        <p:spPr>
          <a:xfrm>
            <a:off x="6218238" y="2006204"/>
            <a:ext cx="4937125" cy="3702843"/>
          </a:xfrm>
          <a:prstGeom prst="rect">
            <a:avLst/>
          </a:prstGeom>
        </p:spPr>
      </p:pic>
      <p:sp>
        <p:nvSpPr>
          <p:cNvPr id="7" name="TextBox 6">
            <a:extLst>
              <a:ext uri="{FF2B5EF4-FFF2-40B4-BE49-F238E27FC236}">
                <a16:creationId xmlns:a16="http://schemas.microsoft.com/office/drawing/2014/main" id="{4AC8589B-9AD5-CFBA-4282-CFF3ED442789}"/>
              </a:ext>
            </a:extLst>
          </p:cNvPr>
          <p:cNvSpPr txBox="1"/>
          <p:nvPr/>
        </p:nvSpPr>
        <p:spPr>
          <a:xfrm>
            <a:off x="6218238" y="5839390"/>
            <a:ext cx="4022725" cy="276999"/>
          </a:xfrm>
          <a:prstGeom prst="rect">
            <a:avLst/>
          </a:prstGeom>
          <a:noFill/>
        </p:spPr>
        <p:txBody>
          <a:bodyPr wrap="square" rtlCol="0">
            <a:spAutoFit/>
          </a:bodyPr>
          <a:lstStyle/>
          <a:p>
            <a:r>
              <a:rPr lang="en-US" sz="1200" dirty="0"/>
              <a:t>Image source: https://pixabay.com/</a:t>
            </a:r>
          </a:p>
        </p:txBody>
      </p:sp>
    </p:spTree>
    <p:extLst>
      <p:ext uri="{BB962C8B-B14F-4D97-AF65-F5344CB8AC3E}">
        <p14:creationId xmlns:p14="http://schemas.microsoft.com/office/powerpoint/2010/main" val="401245507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2A29-E846-C318-15EC-34E697CEDBA7}"/>
              </a:ext>
            </a:extLst>
          </p:cNvPr>
          <p:cNvSpPr>
            <a:spLocks noGrp="1"/>
          </p:cNvSpPr>
          <p:nvPr>
            <p:ph type="title"/>
          </p:nvPr>
        </p:nvSpPr>
        <p:spPr/>
        <p:txBody>
          <a:bodyPr/>
          <a:lstStyle/>
          <a:p>
            <a:r>
              <a:rPr lang="en-US" dirty="0"/>
              <a:t>Universal Design 4: PERCEPTIBLE INFORMATION</a:t>
            </a:r>
          </a:p>
        </p:txBody>
      </p:sp>
      <p:sp>
        <p:nvSpPr>
          <p:cNvPr id="3" name="Content Placeholder 2">
            <a:extLst>
              <a:ext uri="{FF2B5EF4-FFF2-40B4-BE49-F238E27FC236}">
                <a16:creationId xmlns:a16="http://schemas.microsoft.com/office/drawing/2014/main" id="{121765C3-695B-7A30-FB51-4955B6339CA9}"/>
              </a:ext>
            </a:extLst>
          </p:cNvPr>
          <p:cNvSpPr>
            <a:spLocks noGrp="1"/>
          </p:cNvSpPr>
          <p:nvPr>
            <p:ph sz="half" idx="1"/>
          </p:nvPr>
        </p:nvSpPr>
        <p:spPr>
          <a:xfrm>
            <a:off x="1097279" y="1845733"/>
            <a:ext cx="4937760" cy="4725664"/>
          </a:xfrm>
        </p:spPr>
        <p:txBody>
          <a:bodyPr>
            <a:normAutofit/>
          </a:bodyPr>
          <a:lstStyle/>
          <a:p>
            <a:r>
              <a:rPr lang="en-US" sz="1600" b="1" dirty="0">
                <a:solidFill>
                  <a:schemeClr val="bg2">
                    <a:lumMod val="50000"/>
                  </a:schemeClr>
                </a:solidFill>
              </a:rPr>
              <a:t>The design communicates necessary information effectively to the user, regardless of ambient conditions or the user’s sensory abilities.</a:t>
            </a:r>
            <a:endParaRPr lang="en-US" sz="1600" dirty="0">
              <a:solidFill>
                <a:schemeClr val="bg2">
                  <a:lumMod val="50000"/>
                </a:schemeClr>
              </a:solidFill>
            </a:endParaRPr>
          </a:p>
          <a:p>
            <a:r>
              <a:rPr lang="en-US" sz="1600" b="1" dirty="0">
                <a:solidFill>
                  <a:schemeClr val="bg2">
                    <a:lumMod val="50000"/>
                  </a:schemeClr>
                </a:solidFill>
              </a:rPr>
              <a:t>GUIDELINES</a:t>
            </a:r>
            <a:endParaRPr lang="en-US" sz="1600" dirty="0">
              <a:solidFill>
                <a:schemeClr val="bg2">
                  <a:lumMod val="50000"/>
                </a:schemeClr>
              </a:solidFill>
            </a:endParaRPr>
          </a:p>
          <a:p>
            <a:r>
              <a:rPr lang="en-US" sz="1600" b="1" dirty="0">
                <a:solidFill>
                  <a:schemeClr val="bg2">
                    <a:lumMod val="50000"/>
                  </a:schemeClr>
                </a:solidFill>
              </a:rPr>
              <a:t>4a.</a:t>
            </a:r>
            <a:r>
              <a:rPr lang="en-US" sz="1600" dirty="0">
                <a:solidFill>
                  <a:schemeClr val="bg2">
                    <a:lumMod val="50000"/>
                  </a:schemeClr>
                </a:solidFill>
              </a:rPr>
              <a:t> </a:t>
            </a:r>
            <a:r>
              <a:rPr lang="en-US" sz="1600" dirty="0"/>
              <a:t>Use different modes (pictorial, verbal, tactile) for redundant presentation of essential information.</a:t>
            </a:r>
            <a:br>
              <a:rPr lang="en-US" sz="1600" dirty="0"/>
            </a:br>
            <a:r>
              <a:rPr lang="en-US" sz="1600" b="1" dirty="0">
                <a:solidFill>
                  <a:schemeClr val="bg2">
                    <a:lumMod val="50000"/>
                  </a:schemeClr>
                </a:solidFill>
              </a:rPr>
              <a:t>4b.</a:t>
            </a:r>
            <a:r>
              <a:rPr lang="en-US" sz="1600" dirty="0">
                <a:solidFill>
                  <a:schemeClr val="bg2">
                    <a:lumMod val="50000"/>
                  </a:schemeClr>
                </a:solidFill>
              </a:rPr>
              <a:t> </a:t>
            </a:r>
            <a:r>
              <a:rPr lang="en-US" sz="1600" dirty="0"/>
              <a:t>Maximize “legibility” of essential information.</a:t>
            </a:r>
            <a:br>
              <a:rPr lang="en-US" sz="1600" dirty="0"/>
            </a:br>
            <a:r>
              <a:rPr lang="en-US" sz="1600" b="1" dirty="0">
                <a:solidFill>
                  <a:schemeClr val="bg2">
                    <a:lumMod val="50000"/>
                  </a:schemeClr>
                </a:solidFill>
              </a:rPr>
              <a:t>4c.</a:t>
            </a:r>
            <a:r>
              <a:rPr lang="en-US" sz="1600" dirty="0">
                <a:solidFill>
                  <a:schemeClr val="bg2">
                    <a:lumMod val="50000"/>
                  </a:schemeClr>
                </a:solidFill>
              </a:rPr>
              <a:t> </a:t>
            </a:r>
            <a:r>
              <a:rPr lang="en-US" sz="1600" dirty="0"/>
              <a:t>Differentiate elements in ways that can be described (i.e., make it easy to give instructions or directions).</a:t>
            </a:r>
            <a:br>
              <a:rPr lang="en-US" sz="1600" dirty="0"/>
            </a:br>
            <a:r>
              <a:rPr lang="en-US" sz="1600" b="1" dirty="0">
                <a:solidFill>
                  <a:schemeClr val="bg2">
                    <a:lumMod val="50000"/>
                  </a:schemeClr>
                </a:solidFill>
              </a:rPr>
              <a:t>4d.</a:t>
            </a:r>
            <a:r>
              <a:rPr lang="en-US" sz="1600" dirty="0">
                <a:solidFill>
                  <a:schemeClr val="bg2">
                    <a:lumMod val="50000"/>
                  </a:schemeClr>
                </a:solidFill>
              </a:rPr>
              <a:t> </a:t>
            </a:r>
            <a:r>
              <a:rPr lang="en-US" sz="1600" dirty="0"/>
              <a:t>Provide compatibility with a variety of techniques or devices used by people with sensory limitations.</a:t>
            </a:r>
          </a:p>
          <a:p>
            <a:r>
              <a:rPr lang="en-US" sz="1600" b="1" dirty="0">
                <a:solidFill>
                  <a:schemeClr val="bg2">
                    <a:lumMod val="50000"/>
                  </a:schemeClr>
                </a:solidFill>
              </a:rPr>
              <a:t>EXAMPLES</a:t>
            </a:r>
            <a:endParaRPr lang="en-US" sz="1600" dirty="0">
              <a:solidFill>
                <a:schemeClr val="bg2">
                  <a:lumMod val="50000"/>
                </a:schemeClr>
              </a:solidFill>
            </a:endParaRPr>
          </a:p>
          <a:p>
            <a:pPr lvl="1"/>
            <a:r>
              <a:rPr lang="en-US" sz="1400" dirty="0"/>
              <a:t>Tactile, visual, and audible cues and instructions on a thermostat</a:t>
            </a:r>
          </a:p>
          <a:p>
            <a:pPr lvl="1"/>
            <a:r>
              <a:rPr lang="en-US" sz="1400" dirty="0"/>
              <a:t>Redundant cueing (e.g., voice communications and signage) in airports, train stations, and subway cars</a:t>
            </a:r>
          </a:p>
        </p:txBody>
      </p:sp>
      <p:pic>
        <p:nvPicPr>
          <p:cNvPr id="5122" name="Picture 2" descr="Every second counts: Why modern rail needs smarter onboard communication -  International Railway Journal">
            <a:extLst>
              <a:ext uri="{FF2B5EF4-FFF2-40B4-BE49-F238E27FC236}">
                <a16:creationId xmlns:a16="http://schemas.microsoft.com/office/drawing/2014/main" id="{B19C03B9-B7C9-E182-6E24-DDF4C568150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0053" y="2426676"/>
            <a:ext cx="5362122" cy="3012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C0763F-02FD-915C-231E-C424470A164C}"/>
              </a:ext>
            </a:extLst>
          </p:cNvPr>
          <p:cNvSpPr txBox="1"/>
          <p:nvPr/>
        </p:nvSpPr>
        <p:spPr>
          <a:xfrm>
            <a:off x="6218238" y="5839390"/>
            <a:ext cx="4022725" cy="276999"/>
          </a:xfrm>
          <a:prstGeom prst="rect">
            <a:avLst/>
          </a:prstGeom>
          <a:noFill/>
        </p:spPr>
        <p:txBody>
          <a:bodyPr wrap="square" rtlCol="0">
            <a:spAutoFit/>
          </a:bodyPr>
          <a:lstStyle/>
          <a:p>
            <a:r>
              <a:rPr lang="en-US" sz="1200" dirty="0"/>
              <a:t>Image source: https://www.railjournal.com/</a:t>
            </a:r>
          </a:p>
        </p:txBody>
      </p:sp>
    </p:spTree>
    <p:extLst>
      <p:ext uri="{BB962C8B-B14F-4D97-AF65-F5344CB8AC3E}">
        <p14:creationId xmlns:p14="http://schemas.microsoft.com/office/powerpoint/2010/main" val="163705192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5EE9-B1E9-CA4C-5A23-440E742AB295}"/>
              </a:ext>
            </a:extLst>
          </p:cNvPr>
          <p:cNvSpPr>
            <a:spLocks noGrp="1"/>
          </p:cNvSpPr>
          <p:nvPr>
            <p:ph type="title"/>
          </p:nvPr>
        </p:nvSpPr>
        <p:spPr/>
        <p:txBody>
          <a:bodyPr/>
          <a:lstStyle/>
          <a:p>
            <a:r>
              <a:rPr lang="en-US" dirty="0"/>
              <a:t>Universal Design 5: TOLERANCE FOR ERROR</a:t>
            </a:r>
          </a:p>
        </p:txBody>
      </p:sp>
      <p:sp>
        <p:nvSpPr>
          <p:cNvPr id="3" name="Content Placeholder 2">
            <a:extLst>
              <a:ext uri="{FF2B5EF4-FFF2-40B4-BE49-F238E27FC236}">
                <a16:creationId xmlns:a16="http://schemas.microsoft.com/office/drawing/2014/main" id="{1444CD82-5B4C-38F7-6928-A514920D404C}"/>
              </a:ext>
            </a:extLst>
          </p:cNvPr>
          <p:cNvSpPr>
            <a:spLocks noGrp="1"/>
          </p:cNvSpPr>
          <p:nvPr>
            <p:ph sz="half" idx="1"/>
          </p:nvPr>
        </p:nvSpPr>
        <p:spPr>
          <a:xfrm>
            <a:off x="1097279" y="1845733"/>
            <a:ext cx="4937760" cy="4428329"/>
          </a:xfrm>
        </p:spPr>
        <p:txBody>
          <a:bodyPr>
            <a:normAutofit fontScale="92500" lnSpcReduction="20000"/>
          </a:bodyPr>
          <a:lstStyle/>
          <a:p>
            <a:r>
              <a:rPr lang="en-US" b="1" dirty="0">
                <a:solidFill>
                  <a:schemeClr val="bg2">
                    <a:lumMod val="50000"/>
                  </a:schemeClr>
                </a:solidFill>
              </a:rPr>
              <a:t>The design minimizes hazards and the adverse consequences of accidental or unintended actions.</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5a.</a:t>
            </a:r>
            <a:r>
              <a:rPr lang="en-US" dirty="0">
                <a:solidFill>
                  <a:schemeClr val="bg2">
                    <a:lumMod val="50000"/>
                  </a:schemeClr>
                </a:solidFill>
              </a:rPr>
              <a:t> </a:t>
            </a:r>
            <a:r>
              <a:rPr lang="en-US" dirty="0"/>
              <a:t>Arrange elements to minimize hazards and errors: most used elements, most accessible; hazardous elements eliminated, isolated, or shielded.</a:t>
            </a:r>
            <a:br>
              <a:rPr lang="en-US" dirty="0"/>
            </a:br>
            <a:r>
              <a:rPr lang="en-US" b="1" dirty="0">
                <a:solidFill>
                  <a:schemeClr val="bg2">
                    <a:lumMod val="50000"/>
                  </a:schemeClr>
                </a:solidFill>
              </a:rPr>
              <a:t>5b.</a:t>
            </a:r>
            <a:r>
              <a:rPr lang="en-US" dirty="0">
                <a:solidFill>
                  <a:schemeClr val="bg2">
                    <a:lumMod val="50000"/>
                  </a:schemeClr>
                </a:solidFill>
              </a:rPr>
              <a:t> </a:t>
            </a:r>
            <a:r>
              <a:rPr lang="en-US" dirty="0"/>
              <a:t>Provide warnings of hazards and errors.</a:t>
            </a:r>
            <a:br>
              <a:rPr lang="en-US" dirty="0"/>
            </a:br>
            <a:r>
              <a:rPr lang="en-US" b="1" dirty="0">
                <a:solidFill>
                  <a:schemeClr val="bg2">
                    <a:lumMod val="50000"/>
                  </a:schemeClr>
                </a:solidFill>
              </a:rPr>
              <a:t>5c.</a:t>
            </a:r>
            <a:r>
              <a:rPr lang="en-US" dirty="0">
                <a:solidFill>
                  <a:schemeClr val="bg2">
                    <a:lumMod val="50000"/>
                  </a:schemeClr>
                </a:solidFill>
              </a:rPr>
              <a:t> </a:t>
            </a:r>
            <a:r>
              <a:rPr lang="en-US" dirty="0"/>
              <a:t>Provide fail-safe features.</a:t>
            </a:r>
            <a:br>
              <a:rPr lang="en-US" dirty="0"/>
            </a:br>
            <a:r>
              <a:rPr lang="en-US" b="1" dirty="0">
                <a:solidFill>
                  <a:schemeClr val="bg2">
                    <a:lumMod val="50000"/>
                  </a:schemeClr>
                </a:solidFill>
              </a:rPr>
              <a:t>5d.</a:t>
            </a:r>
            <a:r>
              <a:rPr lang="en-US" dirty="0">
                <a:solidFill>
                  <a:schemeClr val="bg2">
                    <a:lumMod val="50000"/>
                  </a:schemeClr>
                </a:solidFill>
              </a:rPr>
              <a:t> </a:t>
            </a:r>
            <a:r>
              <a:rPr lang="en-US" dirty="0"/>
              <a:t>Discourage unconscious action in tasks that require vigilance.</a:t>
            </a:r>
          </a:p>
          <a:p>
            <a:r>
              <a:rPr lang="en-US" b="1" dirty="0">
                <a:solidFill>
                  <a:schemeClr val="bg2">
                    <a:lumMod val="50000"/>
                  </a:schemeClr>
                </a:solidFill>
              </a:rPr>
              <a:t>EXAMPLES</a:t>
            </a:r>
            <a:endParaRPr lang="en-US" dirty="0">
              <a:solidFill>
                <a:schemeClr val="bg2">
                  <a:lumMod val="50000"/>
                </a:schemeClr>
              </a:solidFill>
            </a:endParaRPr>
          </a:p>
          <a:p>
            <a:pPr lvl="1"/>
            <a:r>
              <a:rPr lang="en-US" dirty="0"/>
              <a:t>A double-cut car key easily inserted into a recessed keyhole in either of two ways</a:t>
            </a:r>
          </a:p>
          <a:p>
            <a:pPr lvl="1"/>
            <a:r>
              <a:rPr lang="en-US" dirty="0"/>
              <a:t>An “undo” feature in computer software that allows the user to correct mistakes without penalty</a:t>
            </a:r>
          </a:p>
        </p:txBody>
      </p:sp>
      <p:pic>
        <p:nvPicPr>
          <p:cNvPr id="6" name="Content Placeholder 5">
            <a:extLst>
              <a:ext uri="{FF2B5EF4-FFF2-40B4-BE49-F238E27FC236}">
                <a16:creationId xmlns:a16="http://schemas.microsoft.com/office/drawing/2014/main" id="{7E2769A8-49E6-0487-7C62-AF05FF5D387C}"/>
              </a:ext>
            </a:extLst>
          </p:cNvPr>
          <p:cNvPicPr>
            <a:picLocks noGrp="1" noChangeAspect="1"/>
          </p:cNvPicPr>
          <p:nvPr>
            <p:ph sz="half" idx="2"/>
          </p:nvPr>
        </p:nvPicPr>
        <p:blipFill>
          <a:blip r:embed="rId2"/>
          <a:stretch>
            <a:fillRect/>
          </a:stretch>
        </p:blipFill>
        <p:spPr>
          <a:xfrm>
            <a:off x="6675438" y="1846263"/>
            <a:ext cx="4022725" cy="4022725"/>
          </a:xfrm>
          <a:prstGeom prst="rect">
            <a:avLst/>
          </a:prstGeom>
        </p:spPr>
      </p:pic>
      <p:sp>
        <p:nvSpPr>
          <p:cNvPr id="7" name="TextBox 6">
            <a:extLst>
              <a:ext uri="{FF2B5EF4-FFF2-40B4-BE49-F238E27FC236}">
                <a16:creationId xmlns:a16="http://schemas.microsoft.com/office/drawing/2014/main" id="{F231151E-5FB5-0686-1AED-EF78AAF9D767}"/>
              </a:ext>
            </a:extLst>
          </p:cNvPr>
          <p:cNvSpPr txBox="1"/>
          <p:nvPr/>
        </p:nvSpPr>
        <p:spPr>
          <a:xfrm>
            <a:off x="6675437" y="5997064"/>
            <a:ext cx="4022725" cy="276999"/>
          </a:xfrm>
          <a:prstGeom prst="rect">
            <a:avLst/>
          </a:prstGeom>
          <a:noFill/>
        </p:spPr>
        <p:txBody>
          <a:bodyPr wrap="square" rtlCol="0">
            <a:spAutoFit/>
          </a:bodyPr>
          <a:lstStyle/>
          <a:p>
            <a:r>
              <a:rPr lang="en-US" sz="1200" dirty="0"/>
              <a:t>Image source: https://pixabay.com/</a:t>
            </a:r>
          </a:p>
        </p:txBody>
      </p:sp>
    </p:spTree>
    <p:extLst>
      <p:ext uri="{BB962C8B-B14F-4D97-AF65-F5344CB8AC3E}">
        <p14:creationId xmlns:p14="http://schemas.microsoft.com/office/powerpoint/2010/main" val="305288488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EC39-AA43-53C5-0ABE-1EB9898C5219}"/>
              </a:ext>
            </a:extLst>
          </p:cNvPr>
          <p:cNvSpPr>
            <a:spLocks noGrp="1"/>
          </p:cNvSpPr>
          <p:nvPr>
            <p:ph type="title"/>
          </p:nvPr>
        </p:nvSpPr>
        <p:spPr/>
        <p:txBody>
          <a:bodyPr/>
          <a:lstStyle/>
          <a:p>
            <a:r>
              <a:rPr lang="en-US" dirty="0"/>
              <a:t>Universal Design 6: LOW PHYSICAL EFFORT</a:t>
            </a:r>
          </a:p>
        </p:txBody>
      </p:sp>
      <p:sp>
        <p:nvSpPr>
          <p:cNvPr id="3" name="Content Placeholder 2">
            <a:extLst>
              <a:ext uri="{FF2B5EF4-FFF2-40B4-BE49-F238E27FC236}">
                <a16:creationId xmlns:a16="http://schemas.microsoft.com/office/drawing/2014/main" id="{6F15AD63-42B0-DCD0-1880-99C77E2CB360}"/>
              </a:ext>
            </a:extLst>
          </p:cNvPr>
          <p:cNvSpPr>
            <a:spLocks noGrp="1"/>
          </p:cNvSpPr>
          <p:nvPr>
            <p:ph sz="half" idx="1"/>
          </p:nvPr>
        </p:nvSpPr>
        <p:spPr/>
        <p:txBody>
          <a:bodyPr/>
          <a:lstStyle/>
          <a:p>
            <a:r>
              <a:rPr lang="en-US" b="1" dirty="0">
                <a:solidFill>
                  <a:schemeClr val="bg2">
                    <a:lumMod val="50000"/>
                  </a:schemeClr>
                </a:solidFill>
              </a:rPr>
              <a:t>The design can be used efficiently and comfortably and with a minimum of fatigue.</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6a.</a:t>
            </a:r>
            <a:r>
              <a:rPr lang="en-US" dirty="0">
                <a:solidFill>
                  <a:schemeClr val="bg2">
                    <a:lumMod val="50000"/>
                  </a:schemeClr>
                </a:solidFill>
              </a:rPr>
              <a:t> </a:t>
            </a:r>
            <a:r>
              <a:rPr lang="en-US" dirty="0"/>
              <a:t>Allow user to maintain a neutral body position.</a:t>
            </a:r>
            <a:br>
              <a:rPr lang="en-US" dirty="0"/>
            </a:br>
            <a:r>
              <a:rPr lang="en-US" b="1" dirty="0">
                <a:solidFill>
                  <a:schemeClr val="bg2">
                    <a:lumMod val="50000"/>
                  </a:schemeClr>
                </a:solidFill>
              </a:rPr>
              <a:t>6b.</a:t>
            </a:r>
            <a:r>
              <a:rPr lang="en-US" dirty="0">
                <a:solidFill>
                  <a:schemeClr val="bg2">
                    <a:lumMod val="50000"/>
                  </a:schemeClr>
                </a:solidFill>
              </a:rPr>
              <a:t> </a:t>
            </a:r>
            <a:r>
              <a:rPr lang="en-US" dirty="0"/>
              <a:t>Use reasonable operating forces.</a:t>
            </a:r>
            <a:br>
              <a:rPr lang="en-US" dirty="0"/>
            </a:br>
            <a:r>
              <a:rPr lang="en-US" b="1" dirty="0">
                <a:solidFill>
                  <a:schemeClr val="bg2">
                    <a:lumMod val="50000"/>
                  </a:schemeClr>
                </a:solidFill>
              </a:rPr>
              <a:t>6c.</a:t>
            </a:r>
            <a:r>
              <a:rPr lang="en-US" dirty="0">
                <a:solidFill>
                  <a:schemeClr val="bg2">
                    <a:lumMod val="50000"/>
                  </a:schemeClr>
                </a:solidFill>
              </a:rPr>
              <a:t> </a:t>
            </a:r>
            <a:r>
              <a:rPr lang="en-US" dirty="0"/>
              <a:t>Minimize repetitive actions.</a:t>
            </a:r>
            <a:br>
              <a:rPr lang="en-US" dirty="0"/>
            </a:br>
            <a:r>
              <a:rPr lang="en-US" b="1" dirty="0">
                <a:solidFill>
                  <a:schemeClr val="bg2">
                    <a:lumMod val="50000"/>
                  </a:schemeClr>
                </a:solidFill>
              </a:rPr>
              <a:t>6d.</a:t>
            </a:r>
            <a:r>
              <a:rPr lang="en-US" dirty="0">
                <a:solidFill>
                  <a:schemeClr val="bg2">
                    <a:lumMod val="50000"/>
                  </a:schemeClr>
                </a:solidFill>
              </a:rPr>
              <a:t> </a:t>
            </a:r>
            <a:r>
              <a:rPr lang="en-US" dirty="0"/>
              <a:t>Minimize sustained physical effort.</a:t>
            </a:r>
          </a:p>
          <a:p>
            <a:r>
              <a:rPr lang="en-US" b="1" dirty="0">
                <a:solidFill>
                  <a:schemeClr val="bg2">
                    <a:lumMod val="50000"/>
                  </a:schemeClr>
                </a:solidFill>
              </a:rPr>
              <a:t>EXAMPLES</a:t>
            </a:r>
            <a:endParaRPr lang="en-US" dirty="0">
              <a:solidFill>
                <a:schemeClr val="bg2">
                  <a:lumMod val="50000"/>
                </a:schemeClr>
              </a:solidFill>
            </a:endParaRPr>
          </a:p>
          <a:p>
            <a:pPr lvl="1"/>
            <a:r>
              <a:rPr lang="en-US" dirty="0"/>
              <a:t>Lever or loop handles on doors and faucets</a:t>
            </a:r>
          </a:p>
          <a:p>
            <a:pPr lvl="1"/>
            <a:r>
              <a:rPr lang="en-US" dirty="0"/>
              <a:t>Touch lamps operated without a switch</a:t>
            </a:r>
          </a:p>
        </p:txBody>
      </p:sp>
      <p:pic>
        <p:nvPicPr>
          <p:cNvPr id="6" name="Content Placeholder 5">
            <a:extLst>
              <a:ext uri="{FF2B5EF4-FFF2-40B4-BE49-F238E27FC236}">
                <a16:creationId xmlns:a16="http://schemas.microsoft.com/office/drawing/2014/main" id="{486BE391-6178-4509-2DD0-1096DB285632}"/>
              </a:ext>
            </a:extLst>
          </p:cNvPr>
          <p:cNvPicPr>
            <a:picLocks noGrp="1" noChangeAspect="1"/>
          </p:cNvPicPr>
          <p:nvPr>
            <p:ph sz="half" idx="2"/>
          </p:nvPr>
        </p:nvPicPr>
        <p:blipFill>
          <a:blip r:embed="rId2"/>
          <a:stretch>
            <a:fillRect/>
          </a:stretch>
        </p:blipFill>
        <p:spPr>
          <a:xfrm>
            <a:off x="6218238" y="2212560"/>
            <a:ext cx="4937125" cy="3290130"/>
          </a:xfrm>
          <a:prstGeom prst="rect">
            <a:avLst/>
          </a:prstGeom>
        </p:spPr>
      </p:pic>
      <p:sp>
        <p:nvSpPr>
          <p:cNvPr id="7" name="TextBox 6">
            <a:extLst>
              <a:ext uri="{FF2B5EF4-FFF2-40B4-BE49-F238E27FC236}">
                <a16:creationId xmlns:a16="http://schemas.microsoft.com/office/drawing/2014/main" id="{52CC4128-B449-43CB-DBB0-0E55E7D11D74}"/>
              </a:ext>
            </a:extLst>
          </p:cNvPr>
          <p:cNvSpPr txBox="1"/>
          <p:nvPr/>
        </p:nvSpPr>
        <p:spPr>
          <a:xfrm>
            <a:off x="6218238" y="5869094"/>
            <a:ext cx="4022725" cy="276999"/>
          </a:xfrm>
          <a:prstGeom prst="rect">
            <a:avLst/>
          </a:prstGeom>
          <a:noFill/>
        </p:spPr>
        <p:txBody>
          <a:bodyPr wrap="square" rtlCol="0">
            <a:spAutoFit/>
          </a:bodyPr>
          <a:lstStyle/>
          <a:p>
            <a:r>
              <a:rPr lang="en-US" sz="1200" dirty="0"/>
              <a:t>Image source: https://pixabay.com/</a:t>
            </a:r>
          </a:p>
        </p:txBody>
      </p:sp>
    </p:spTree>
    <p:extLst>
      <p:ext uri="{BB962C8B-B14F-4D97-AF65-F5344CB8AC3E}">
        <p14:creationId xmlns:p14="http://schemas.microsoft.com/office/powerpoint/2010/main" val="182235429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C77B-38B8-AEDB-956A-7879B4813BA1}"/>
              </a:ext>
            </a:extLst>
          </p:cNvPr>
          <p:cNvSpPr>
            <a:spLocks noGrp="1"/>
          </p:cNvSpPr>
          <p:nvPr>
            <p:ph type="title"/>
          </p:nvPr>
        </p:nvSpPr>
        <p:spPr/>
        <p:txBody>
          <a:bodyPr/>
          <a:lstStyle/>
          <a:p>
            <a:r>
              <a:rPr lang="en-US" dirty="0"/>
              <a:t>Universal Design 7: SIZE AND SPACE FOR APPROACH AND USE</a:t>
            </a:r>
          </a:p>
        </p:txBody>
      </p:sp>
      <p:sp>
        <p:nvSpPr>
          <p:cNvPr id="3" name="Content Placeholder 2">
            <a:extLst>
              <a:ext uri="{FF2B5EF4-FFF2-40B4-BE49-F238E27FC236}">
                <a16:creationId xmlns:a16="http://schemas.microsoft.com/office/drawing/2014/main" id="{BB7AF01B-E9F6-440E-D528-D021F56CD985}"/>
              </a:ext>
            </a:extLst>
          </p:cNvPr>
          <p:cNvSpPr>
            <a:spLocks noGrp="1"/>
          </p:cNvSpPr>
          <p:nvPr>
            <p:ph sz="half" idx="1"/>
          </p:nvPr>
        </p:nvSpPr>
        <p:spPr/>
        <p:txBody>
          <a:bodyPr>
            <a:normAutofit fontScale="85000" lnSpcReduction="10000"/>
          </a:bodyPr>
          <a:lstStyle/>
          <a:p>
            <a:r>
              <a:rPr lang="en-US" b="1" dirty="0">
                <a:solidFill>
                  <a:schemeClr val="bg2">
                    <a:lumMod val="50000"/>
                  </a:schemeClr>
                </a:solidFill>
              </a:rPr>
              <a:t>Appropriate size and space is provided for approach, reach, manipulation, and use regardless of user’s body size, posture, or mobility.</a:t>
            </a:r>
            <a:endParaRPr lang="en-US" dirty="0">
              <a:solidFill>
                <a:schemeClr val="bg2">
                  <a:lumMod val="50000"/>
                </a:schemeClr>
              </a:solidFill>
            </a:endParaRPr>
          </a:p>
          <a:p>
            <a:r>
              <a:rPr lang="en-US" b="1" dirty="0">
                <a:solidFill>
                  <a:schemeClr val="bg2">
                    <a:lumMod val="50000"/>
                  </a:schemeClr>
                </a:solidFill>
              </a:rPr>
              <a:t>GUIDELINES</a:t>
            </a:r>
            <a:endParaRPr lang="en-US" dirty="0">
              <a:solidFill>
                <a:schemeClr val="bg2">
                  <a:lumMod val="50000"/>
                </a:schemeClr>
              </a:solidFill>
            </a:endParaRPr>
          </a:p>
          <a:p>
            <a:r>
              <a:rPr lang="en-US" b="1" dirty="0">
                <a:solidFill>
                  <a:schemeClr val="bg2">
                    <a:lumMod val="50000"/>
                  </a:schemeClr>
                </a:solidFill>
              </a:rPr>
              <a:t>7a.</a:t>
            </a:r>
            <a:r>
              <a:rPr lang="en-US" dirty="0">
                <a:solidFill>
                  <a:schemeClr val="bg2">
                    <a:lumMod val="50000"/>
                  </a:schemeClr>
                </a:solidFill>
              </a:rPr>
              <a:t> </a:t>
            </a:r>
            <a:r>
              <a:rPr lang="en-US" dirty="0"/>
              <a:t>Provide a clear line of sight to important elements for any seated or standing user.</a:t>
            </a:r>
            <a:br>
              <a:rPr lang="en-US" dirty="0"/>
            </a:br>
            <a:r>
              <a:rPr lang="en-US" b="1" dirty="0">
                <a:solidFill>
                  <a:schemeClr val="bg2">
                    <a:lumMod val="50000"/>
                  </a:schemeClr>
                </a:solidFill>
              </a:rPr>
              <a:t>7b.</a:t>
            </a:r>
            <a:r>
              <a:rPr lang="en-US" dirty="0">
                <a:solidFill>
                  <a:schemeClr val="bg2">
                    <a:lumMod val="50000"/>
                  </a:schemeClr>
                </a:solidFill>
              </a:rPr>
              <a:t> </a:t>
            </a:r>
            <a:r>
              <a:rPr lang="en-US" dirty="0"/>
              <a:t>Make reach to all components comfortable for any seated or standing user.</a:t>
            </a:r>
            <a:br>
              <a:rPr lang="en-US" dirty="0"/>
            </a:br>
            <a:r>
              <a:rPr lang="en-US" b="1" dirty="0">
                <a:solidFill>
                  <a:schemeClr val="bg2">
                    <a:lumMod val="50000"/>
                  </a:schemeClr>
                </a:solidFill>
              </a:rPr>
              <a:t>7c.</a:t>
            </a:r>
            <a:r>
              <a:rPr lang="en-US" dirty="0">
                <a:solidFill>
                  <a:schemeClr val="bg2">
                    <a:lumMod val="50000"/>
                  </a:schemeClr>
                </a:solidFill>
              </a:rPr>
              <a:t> </a:t>
            </a:r>
            <a:r>
              <a:rPr lang="en-US" dirty="0"/>
              <a:t>Accommodate variations in hand and grip size.</a:t>
            </a:r>
            <a:br>
              <a:rPr lang="en-US" dirty="0"/>
            </a:br>
            <a:r>
              <a:rPr lang="en-US" b="1" dirty="0">
                <a:solidFill>
                  <a:schemeClr val="bg2">
                    <a:lumMod val="50000"/>
                  </a:schemeClr>
                </a:solidFill>
              </a:rPr>
              <a:t>7d.</a:t>
            </a:r>
            <a:r>
              <a:rPr lang="en-US" dirty="0">
                <a:solidFill>
                  <a:schemeClr val="bg2">
                    <a:lumMod val="50000"/>
                  </a:schemeClr>
                </a:solidFill>
              </a:rPr>
              <a:t> </a:t>
            </a:r>
            <a:r>
              <a:rPr lang="en-US" dirty="0"/>
              <a:t>Provide adequate space for the use of assistive devices or personal assistance.</a:t>
            </a:r>
          </a:p>
          <a:p>
            <a:r>
              <a:rPr lang="en-US" b="1" dirty="0">
                <a:solidFill>
                  <a:schemeClr val="bg2">
                    <a:lumMod val="50000"/>
                  </a:schemeClr>
                </a:solidFill>
              </a:rPr>
              <a:t>EXAMPLES</a:t>
            </a:r>
            <a:endParaRPr lang="en-US" dirty="0">
              <a:solidFill>
                <a:schemeClr val="bg2">
                  <a:lumMod val="50000"/>
                </a:schemeClr>
              </a:solidFill>
            </a:endParaRPr>
          </a:p>
          <a:p>
            <a:pPr lvl="1"/>
            <a:r>
              <a:rPr lang="en-US" dirty="0"/>
              <a:t>Controls on the front and clear floor space around appliances, mailboxes, dumpsters, and other elements</a:t>
            </a:r>
          </a:p>
          <a:p>
            <a:pPr lvl="1"/>
            <a:r>
              <a:rPr lang="en-US" dirty="0"/>
              <a:t>Wide gates at subway stations that accommodate all users</a:t>
            </a:r>
          </a:p>
        </p:txBody>
      </p:sp>
      <p:pic>
        <p:nvPicPr>
          <p:cNvPr id="6" name="Content Placeholder 5">
            <a:extLst>
              <a:ext uri="{FF2B5EF4-FFF2-40B4-BE49-F238E27FC236}">
                <a16:creationId xmlns:a16="http://schemas.microsoft.com/office/drawing/2014/main" id="{C683E996-05B7-E3AB-AA66-1DB023101F1B}"/>
              </a:ext>
            </a:extLst>
          </p:cNvPr>
          <p:cNvPicPr>
            <a:picLocks noGrp="1" noChangeAspect="1"/>
          </p:cNvPicPr>
          <p:nvPr>
            <p:ph sz="half" idx="2"/>
          </p:nvPr>
        </p:nvPicPr>
        <p:blipFill>
          <a:blip r:embed="rId2"/>
          <a:stretch>
            <a:fillRect/>
          </a:stretch>
        </p:blipFill>
        <p:spPr>
          <a:xfrm>
            <a:off x="6218238" y="2212560"/>
            <a:ext cx="4937125" cy="3290130"/>
          </a:xfrm>
          <a:prstGeom prst="rect">
            <a:avLst/>
          </a:prstGeom>
        </p:spPr>
      </p:pic>
      <p:sp>
        <p:nvSpPr>
          <p:cNvPr id="7" name="TextBox 6">
            <a:extLst>
              <a:ext uri="{FF2B5EF4-FFF2-40B4-BE49-F238E27FC236}">
                <a16:creationId xmlns:a16="http://schemas.microsoft.com/office/drawing/2014/main" id="{277F7D90-5DDB-C512-8B65-F59E96496941}"/>
              </a:ext>
            </a:extLst>
          </p:cNvPr>
          <p:cNvSpPr txBox="1"/>
          <p:nvPr/>
        </p:nvSpPr>
        <p:spPr>
          <a:xfrm>
            <a:off x="6218238" y="5869094"/>
            <a:ext cx="4022725" cy="276999"/>
          </a:xfrm>
          <a:prstGeom prst="rect">
            <a:avLst/>
          </a:prstGeom>
          <a:noFill/>
        </p:spPr>
        <p:txBody>
          <a:bodyPr wrap="square" rtlCol="0">
            <a:spAutoFit/>
          </a:bodyPr>
          <a:lstStyle/>
          <a:p>
            <a:r>
              <a:rPr lang="en-US" sz="1200" dirty="0"/>
              <a:t>Image source: https://pixabay.com/</a:t>
            </a:r>
          </a:p>
        </p:txBody>
      </p:sp>
    </p:spTree>
    <p:extLst>
      <p:ext uri="{BB962C8B-B14F-4D97-AF65-F5344CB8AC3E}">
        <p14:creationId xmlns:p14="http://schemas.microsoft.com/office/powerpoint/2010/main" val="26719800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1EF8-6EE9-EAC3-53F8-45EBBA956EFE}"/>
              </a:ext>
            </a:extLst>
          </p:cNvPr>
          <p:cNvSpPr>
            <a:spLocks noGrp="1"/>
          </p:cNvSpPr>
          <p:nvPr>
            <p:ph type="title"/>
          </p:nvPr>
        </p:nvSpPr>
        <p:spPr/>
        <p:txBody>
          <a:bodyPr/>
          <a:lstStyle/>
          <a:p>
            <a:r>
              <a:rPr lang="en-US" dirty="0"/>
              <a:t>About the Training </a:t>
            </a:r>
            <a:r>
              <a:rPr lang="en-US" dirty="0" err="1"/>
              <a:t>Programme</a:t>
            </a:r>
            <a:endParaRPr lang="en-US" dirty="0"/>
          </a:p>
        </p:txBody>
      </p:sp>
      <p:sp>
        <p:nvSpPr>
          <p:cNvPr id="3" name="Content Placeholder 2">
            <a:extLst>
              <a:ext uri="{FF2B5EF4-FFF2-40B4-BE49-F238E27FC236}">
                <a16:creationId xmlns:a16="http://schemas.microsoft.com/office/drawing/2014/main" id="{9C4030C3-9A5A-0DAB-9222-85C3493D35DB}"/>
              </a:ext>
            </a:extLst>
          </p:cNvPr>
          <p:cNvSpPr>
            <a:spLocks noGrp="1"/>
          </p:cNvSpPr>
          <p:nvPr>
            <p:ph idx="1"/>
          </p:nvPr>
        </p:nvSpPr>
        <p:spPr>
          <a:xfrm>
            <a:off x="1097280" y="1845734"/>
            <a:ext cx="10461674" cy="4531620"/>
          </a:xfrm>
        </p:spPr>
        <p:txBody>
          <a:bodyPr>
            <a:normAutofit lnSpcReduction="10000"/>
          </a:bodyPr>
          <a:lstStyle/>
          <a:p>
            <a:r>
              <a:rPr lang="en-GB" sz="2400" dirty="0"/>
              <a:t>This curriculum is designed to train trainers (</a:t>
            </a:r>
            <a:r>
              <a:rPr lang="en-GB" sz="2400" dirty="0" err="1"/>
              <a:t>ToT</a:t>
            </a:r>
            <a:r>
              <a:rPr lang="en-GB" sz="2400" dirty="0"/>
              <a:t>) in Accessible Cultural Tourism. </a:t>
            </a:r>
          </a:p>
          <a:p>
            <a:r>
              <a:rPr lang="en-GB" sz="2400" dirty="0"/>
              <a:t>It provides the knowledge, skills, and resources needed for experienced tourism and heritage professionals from Serbia, Bulgaria, and Slovenia to become Accessibility Trainers. </a:t>
            </a:r>
          </a:p>
          <a:p>
            <a:r>
              <a:rPr lang="en-GB" sz="2400" dirty="0"/>
              <a:t>Modules 1-6 are delivered online over 6 weeks. These are the mandatory modules.</a:t>
            </a:r>
          </a:p>
          <a:p>
            <a:r>
              <a:rPr lang="en-GB" sz="2400" dirty="0"/>
              <a:t>Modules 7-9 are delivered in person as three workshops, organized as a part of study visits</a:t>
            </a:r>
          </a:p>
          <a:p>
            <a:r>
              <a:rPr lang="en-GB" sz="2400" dirty="0"/>
              <a:t>Learning materials include:</a:t>
            </a:r>
          </a:p>
          <a:p>
            <a:pPr lvl="1"/>
            <a:r>
              <a:rPr lang="en-GB" sz="2000" dirty="0"/>
              <a:t>Power Point presentations</a:t>
            </a:r>
          </a:p>
          <a:p>
            <a:pPr lvl="1"/>
            <a:r>
              <a:rPr lang="en-GB" sz="2000" dirty="0"/>
              <a:t>In-depth Learning Materials for all modules - a handbook on accessible tourism</a:t>
            </a:r>
          </a:p>
          <a:p>
            <a:pPr lvl="1"/>
            <a:r>
              <a:rPr lang="en-GB" sz="2000" dirty="0"/>
              <a:t>Accessibility guides (</a:t>
            </a:r>
            <a:r>
              <a:rPr lang="en-US" sz="2000" dirty="0"/>
              <a:t>Inclusive Customer Service &amp; Communication Guide; Accessibility Site Audit &amp; Assessment Guide; Accessibility Audit of Digital Communication Channels)</a:t>
            </a:r>
          </a:p>
        </p:txBody>
      </p:sp>
    </p:spTree>
    <p:extLst>
      <p:ext uri="{BB962C8B-B14F-4D97-AF65-F5344CB8AC3E}">
        <p14:creationId xmlns:p14="http://schemas.microsoft.com/office/powerpoint/2010/main" val="10272681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30F25-180D-2740-F03A-4ED1C283E6C8}"/>
              </a:ext>
            </a:extLst>
          </p:cNvPr>
          <p:cNvSpPr>
            <a:spLocks noGrp="1"/>
          </p:cNvSpPr>
          <p:nvPr>
            <p:ph type="title"/>
          </p:nvPr>
        </p:nvSpPr>
        <p:spPr/>
        <p:txBody>
          <a:bodyPr>
            <a:normAutofit/>
          </a:bodyPr>
          <a:lstStyle/>
          <a:p>
            <a:r>
              <a:rPr lang="en-GB" dirty="0"/>
              <a:t>Beneficiaries of Accessible Tourism</a:t>
            </a:r>
            <a:endParaRPr lang="en-US" dirty="0"/>
          </a:p>
        </p:txBody>
      </p:sp>
      <p:sp>
        <p:nvSpPr>
          <p:cNvPr id="8" name="Content Placeholder 7">
            <a:extLst>
              <a:ext uri="{FF2B5EF4-FFF2-40B4-BE49-F238E27FC236}">
                <a16:creationId xmlns:a16="http://schemas.microsoft.com/office/drawing/2014/main" id="{B5440C7C-5658-0822-6141-3A4D949B86DA}"/>
              </a:ext>
            </a:extLst>
          </p:cNvPr>
          <p:cNvSpPr>
            <a:spLocks noGrp="1"/>
          </p:cNvSpPr>
          <p:nvPr>
            <p:ph sz="half" idx="1"/>
          </p:nvPr>
        </p:nvSpPr>
        <p:spPr/>
        <p:txBody>
          <a:bodyPr>
            <a:normAutofit lnSpcReduction="10000"/>
          </a:bodyPr>
          <a:lstStyle/>
          <a:p>
            <a:r>
              <a:rPr lang="en-US" sz="3200" b="1" dirty="0">
                <a:solidFill>
                  <a:schemeClr val="bg2">
                    <a:lumMod val="50000"/>
                  </a:schemeClr>
                </a:solidFill>
              </a:rPr>
              <a:t>Persons with disabilities</a:t>
            </a:r>
          </a:p>
          <a:p>
            <a:pPr lvl="1"/>
            <a:r>
              <a:rPr lang="en-US" sz="2800" dirty="0"/>
              <a:t>Physical</a:t>
            </a:r>
          </a:p>
          <a:p>
            <a:pPr lvl="1"/>
            <a:r>
              <a:rPr lang="en-US" sz="2800" dirty="0"/>
              <a:t>Sensory</a:t>
            </a:r>
          </a:p>
          <a:p>
            <a:pPr lvl="1"/>
            <a:r>
              <a:rPr lang="en-US" sz="2800" dirty="0"/>
              <a:t>Intellectual</a:t>
            </a:r>
          </a:p>
          <a:p>
            <a:r>
              <a:rPr lang="en-US" sz="3200" b="1" dirty="0">
                <a:solidFill>
                  <a:schemeClr val="bg2">
                    <a:lumMod val="50000"/>
                  </a:schemeClr>
                </a:solidFill>
              </a:rPr>
              <a:t>Other population groups</a:t>
            </a:r>
          </a:p>
          <a:p>
            <a:pPr lvl="1"/>
            <a:r>
              <a:rPr lang="en-US" sz="2800" dirty="0"/>
              <a:t>Elderly people</a:t>
            </a:r>
          </a:p>
          <a:p>
            <a:pPr lvl="1"/>
            <a:r>
              <a:rPr lang="en-US" sz="2800" dirty="0"/>
              <a:t>Foreigners</a:t>
            </a:r>
          </a:p>
          <a:p>
            <a:pPr lvl="1"/>
            <a:r>
              <a:rPr lang="en-US" sz="2800" dirty="0"/>
              <a:t>Others</a:t>
            </a:r>
          </a:p>
          <a:p>
            <a:pPr marL="0" indent="0">
              <a:buNone/>
            </a:pPr>
            <a:endParaRPr lang="en-US" sz="3200" dirty="0"/>
          </a:p>
          <a:p>
            <a:pPr marL="0" indent="0">
              <a:buNone/>
            </a:pPr>
            <a:endParaRPr lang="en-US" sz="3200" dirty="0"/>
          </a:p>
        </p:txBody>
      </p:sp>
      <p:sp>
        <p:nvSpPr>
          <p:cNvPr id="9" name="Content Placeholder 8">
            <a:extLst>
              <a:ext uri="{FF2B5EF4-FFF2-40B4-BE49-F238E27FC236}">
                <a16:creationId xmlns:a16="http://schemas.microsoft.com/office/drawing/2014/main" id="{1F0DF925-6890-490D-C8AD-22B1B4FEDBF0}"/>
              </a:ext>
            </a:extLst>
          </p:cNvPr>
          <p:cNvSpPr>
            <a:spLocks noGrp="1"/>
          </p:cNvSpPr>
          <p:nvPr>
            <p:ph sz="half" idx="2"/>
          </p:nvPr>
        </p:nvSpPr>
        <p:spPr/>
        <p:txBody>
          <a:bodyPr>
            <a:normAutofit lnSpcReduction="10000"/>
          </a:bodyPr>
          <a:lstStyle/>
          <a:p>
            <a:r>
              <a:rPr lang="en-US" sz="2400" b="1" dirty="0"/>
              <a:t>Others include:</a:t>
            </a:r>
          </a:p>
          <a:p>
            <a:pPr lvl="1"/>
            <a:r>
              <a:rPr lang="en-US" sz="2000" dirty="0"/>
              <a:t>People with pushchairs and prams</a:t>
            </a:r>
          </a:p>
          <a:p>
            <a:pPr lvl="1"/>
            <a:r>
              <a:rPr lang="en-US" sz="2000" dirty="0"/>
              <a:t>Pregnant women</a:t>
            </a:r>
          </a:p>
          <a:p>
            <a:pPr lvl="1"/>
            <a:r>
              <a:rPr lang="en-US" sz="2000" dirty="0"/>
              <a:t>Persons with a temporary disability</a:t>
            </a:r>
          </a:p>
          <a:p>
            <a:pPr lvl="1"/>
            <a:r>
              <a:rPr lang="en-US" sz="2000" dirty="0"/>
              <a:t>Persons with injuries</a:t>
            </a:r>
          </a:p>
          <a:p>
            <a:pPr lvl="1"/>
            <a:r>
              <a:rPr lang="en-US" sz="2000" dirty="0"/>
              <a:t>Persons with obesity, or of very tall or very short stature;</a:t>
            </a:r>
          </a:p>
          <a:p>
            <a:pPr lvl="1"/>
            <a:r>
              <a:rPr lang="en-US" sz="2000" dirty="0"/>
              <a:t>Persons carrying large items</a:t>
            </a:r>
          </a:p>
          <a:p>
            <a:pPr lvl="1"/>
            <a:r>
              <a:rPr lang="en-US" sz="2000" dirty="0"/>
              <a:t>Children</a:t>
            </a:r>
          </a:p>
          <a:p>
            <a:pPr lvl="1"/>
            <a:r>
              <a:rPr lang="en-US" sz="2000" dirty="0"/>
              <a:t>People accompanying persons with disabilities</a:t>
            </a:r>
          </a:p>
          <a:p>
            <a:pPr lvl="1"/>
            <a:r>
              <a:rPr lang="en-US" sz="2000" dirty="0"/>
              <a:t>Persons with allergies and/or food intolerances. </a:t>
            </a:r>
          </a:p>
        </p:txBody>
      </p:sp>
    </p:spTree>
    <p:extLst>
      <p:ext uri="{BB962C8B-B14F-4D97-AF65-F5344CB8AC3E}">
        <p14:creationId xmlns:p14="http://schemas.microsoft.com/office/powerpoint/2010/main" val="37263931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8A878-5012-3E52-30FE-73C6A0378E4A}"/>
              </a:ext>
            </a:extLst>
          </p:cNvPr>
          <p:cNvSpPr>
            <a:spLocks noGrp="1"/>
          </p:cNvSpPr>
          <p:nvPr>
            <p:ph type="title"/>
          </p:nvPr>
        </p:nvSpPr>
        <p:spPr/>
        <p:txBody>
          <a:bodyPr/>
          <a:lstStyle/>
          <a:p>
            <a:r>
              <a:rPr lang="en-US" dirty="0"/>
              <a:t>Disabilities and Barriers</a:t>
            </a:r>
          </a:p>
        </p:txBody>
      </p:sp>
      <p:sp>
        <p:nvSpPr>
          <p:cNvPr id="6" name="Content Placeholder 5">
            <a:extLst>
              <a:ext uri="{FF2B5EF4-FFF2-40B4-BE49-F238E27FC236}">
                <a16:creationId xmlns:a16="http://schemas.microsoft.com/office/drawing/2014/main" id="{F9C191A0-31F2-1E2C-4712-D9BDE2415895}"/>
              </a:ext>
            </a:extLst>
          </p:cNvPr>
          <p:cNvSpPr>
            <a:spLocks noGrp="1"/>
          </p:cNvSpPr>
          <p:nvPr>
            <p:ph idx="1"/>
          </p:nvPr>
        </p:nvSpPr>
        <p:spPr>
          <a:xfrm>
            <a:off x="1097279" y="1845733"/>
            <a:ext cx="10848535" cy="4461281"/>
          </a:xfrm>
        </p:spPr>
        <p:txBody>
          <a:bodyPr>
            <a:normAutofit fontScale="92500" lnSpcReduction="10000"/>
          </a:bodyPr>
          <a:lstStyle/>
          <a:p>
            <a:r>
              <a:rPr lang="en-GB" sz="2400" b="1" dirty="0">
                <a:solidFill>
                  <a:schemeClr val="bg2">
                    <a:lumMod val="50000"/>
                  </a:schemeClr>
                </a:solidFill>
              </a:rPr>
              <a:t>Mobility Impairments</a:t>
            </a:r>
          </a:p>
          <a:p>
            <a:pPr lvl="1"/>
            <a:r>
              <a:rPr lang="en-GB" sz="2000" dirty="0"/>
              <a:t>People who use wheelchairs, scooters, crutches, or have difficulty walking or standing for long periods (for example, many seniors). Common barriers for this group are </a:t>
            </a:r>
            <a:r>
              <a:rPr lang="en-GB" sz="2000" b="1" dirty="0"/>
              <a:t>physical obstacles</a:t>
            </a:r>
            <a:r>
              <a:rPr lang="en-GB" sz="2000" dirty="0"/>
              <a:t> in the built environment.</a:t>
            </a:r>
            <a:endParaRPr lang="en-US" sz="2000" dirty="0"/>
          </a:p>
          <a:p>
            <a:r>
              <a:rPr lang="en-GB" sz="2400" b="1" dirty="0">
                <a:solidFill>
                  <a:schemeClr val="bg2">
                    <a:lumMod val="50000"/>
                  </a:schemeClr>
                </a:solidFill>
              </a:rPr>
              <a:t>Visual Impairments</a:t>
            </a:r>
          </a:p>
          <a:p>
            <a:pPr lvl="1"/>
            <a:r>
              <a:rPr lang="en-GB" sz="2000" dirty="0"/>
              <a:t>Include total blindness, through partial sight (low vision). Barriers here are </a:t>
            </a:r>
            <a:r>
              <a:rPr lang="en-GB" sz="2000" b="1" dirty="0"/>
              <a:t>information and orientation</a:t>
            </a:r>
            <a:r>
              <a:rPr lang="en-GB" sz="2000" dirty="0"/>
              <a:t> related.</a:t>
            </a:r>
          </a:p>
          <a:p>
            <a:r>
              <a:rPr lang="en-GB" sz="2400" b="1" dirty="0">
                <a:solidFill>
                  <a:schemeClr val="bg2">
                    <a:lumMod val="50000"/>
                  </a:schemeClr>
                </a:solidFill>
              </a:rPr>
              <a:t>Hearing Impairments</a:t>
            </a:r>
          </a:p>
          <a:p>
            <a:pPr lvl="1"/>
            <a:r>
              <a:rPr lang="en-GB" sz="2000" dirty="0"/>
              <a:t>Includes people who are deaf or hard of hearing. The obvious barriers involve anything </a:t>
            </a:r>
            <a:r>
              <a:rPr lang="en-GB" sz="2000" b="1" dirty="0"/>
              <a:t>audio or spoken</a:t>
            </a:r>
            <a:r>
              <a:rPr lang="en-GB" sz="2000" dirty="0"/>
              <a:t>.</a:t>
            </a:r>
          </a:p>
          <a:p>
            <a:r>
              <a:rPr lang="en-GB" sz="2400" b="1" dirty="0">
                <a:solidFill>
                  <a:schemeClr val="bg2">
                    <a:lumMod val="50000"/>
                  </a:schemeClr>
                </a:solidFill>
              </a:rPr>
              <a:t>Cognitive or Intellectual Disabilities</a:t>
            </a:r>
          </a:p>
          <a:p>
            <a:pPr lvl="1"/>
            <a:r>
              <a:rPr lang="en-GB" sz="2000" dirty="0"/>
              <a:t>Include autism spectrum disorders and other cognitive impairment. Barriers here often involve </a:t>
            </a:r>
            <a:r>
              <a:rPr lang="en-GB" sz="2000" b="1" dirty="0"/>
              <a:t>complexity and sensory overload</a:t>
            </a:r>
            <a:r>
              <a:rPr lang="en-GB" sz="2000" dirty="0"/>
              <a:t>.</a:t>
            </a:r>
          </a:p>
          <a:p>
            <a:r>
              <a:rPr lang="en-GB" sz="2400" b="1" dirty="0">
                <a:solidFill>
                  <a:schemeClr val="bg2">
                    <a:lumMod val="50000"/>
                  </a:schemeClr>
                </a:solidFill>
              </a:rPr>
              <a:t>Other / Hidden Disabilities</a:t>
            </a:r>
          </a:p>
          <a:p>
            <a:pPr lvl="1"/>
            <a:r>
              <a:rPr lang="en-GB" sz="2000" dirty="0"/>
              <a:t>Individuals with chronic health issues, chronic pain, or fatigue disorders; epilepsy; panic disorder; PTSD</a:t>
            </a:r>
            <a:endParaRPr lang="en-US" sz="2000" b="1" dirty="0">
              <a:solidFill>
                <a:schemeClr val="bg2">
                  <a:lumMod val="50000"/>
                </a:schemeClr>
              </a:solidFill>
            </a:endParaRPr>
          </a:p>
          <a:p>
            <a:pPr marL="0" indent="0">
              <a:buNone/>
            </a:pPr>
            <a:endParaRPr lang="en-US" sz="2400" dirty="0"/>
          </a:p>
        </p:txBody>
      </p:sp>
    </p:spTree>
    <p:extLst>
      <p:ext uri="{BB962C8B-B14F-4D97-AF65-F5344CB8AC3E}">
        <p14:creationId xmlns:p14="http://schemas.microsoft.com/office/powerpoint/2010/main" val="98657835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2A80-75C3-B1CA-8BC0-36827681F7CF}"/>
              </a:ext>
            </a:extLst>
          </p:cNvPr>
          <p:cNvSpPr>
            <a:spLocks noGrp="1"/>
          </p:cNvSpPr>
          <p:nvPr>
            <p:ph type="title"/>
          </p:nvPr>
        </p:nvSpPr>
        <p:spPr/>
        <p:txBody>
          <a:bodyPr/>
          <a:lstStyle/>
          <a:p>
            <a:r>
              <a:rPr lang="en-GB" dirty="0"/>
              <a:t>Persons with Mobility Impairments</a:t>
            </a:r>
            <a:endParaRPr lang="en-US" dirty="0"/>
          </a:p>
        </p:txBody>
      </p:sp>
      <p:sp>
        <p:nvSpPr>
          <p:cNvPr id="3" name="Content Placeholder 2">
            <a:extLst>
              <a:ext uri="{FF2B5EF4-FFF2-40B4-BE49-F238E27FC236}">
                <a16:creationId xmlns:a16="http://schemas.microsoft.com/office/drawing/2014/main" id="{EA453A29-937D-395D-FF71-5D10C94F545F}"/>
              </a:ext>
            </a:extLst>
          </p:cNvPr>
          <p:cNvSpPr>
            <a:spLocks noGrp="1"/>
          </p:cNvSpPr>
          <p:nvPr>
            <p:ph sz="half" idx="1"/>
          </p:nvPr>
        </p:nvSpPr>
        <p:spPr/>
        <p:txBody>
          <a:bodyPr>
            <a:normAutofit fontScale="85000" lnSpcReduction="20000"/>
          </a:bodyPr>
          <a:lstStyle/>
          <a:p>
            <a:r>
              <a:rPr lang="en-GB" sz="3200" dirty="0"/>
              <a:t>The </a:t>
            </a:r>
            <a:r>
              <a:rPr lang="en-GB" sz="3200" b="1" dirty="0"/>
              <a:t>basic requirements for an accessible offering</a:t>
            </a:r>
            <a:r>
              <a:rPr lang="en-GB" sz="3200" dirty="0"/>
              <a:t> include:</a:t>
            </a:r>
            <a:endParaRPr lang="en-US" sz="3200" dirty="0"/>
          </a:p>
          <a:p>
            <a:pPr lvl="1"/>
            <a:r>
              <a:rPr lang="en-GB" sz="2800" dirty="0"/>
              <a:t>Paths and entrances without steps</a:t>
            </a:r>
            <a:endParaRPr lang="en-US" sz="2800" dirty="0"/>
          </a:p>
          <a:p>
            <a:pPr lvl="1"/>
            <a:r>
              <a:rPr lang="en-GB" sz="2800" dirty="0"/>
              <a:t>No thresholds or steps</a:t>
            </a:r>
            <a:endParaRPr lang="en-US" sz="2800" dirty="0"/>
          </a:p>
          <a:p>
            <a:pPr lvl="1"/>
            <a:r>
              <a:rPr lang="en-GB" sz="2800" dirty="0"/>
              <a:t>Doorways that are sufficiently wide </a:t>
            </a:r>
            <a:endParaRPr lang="en-US" sz="2800" dirty="0"/>
          </a:p>
          <a:p>
            <a:pPr lvl="1"/>
            <a:r>
              <a:rPr lang="en-GB" sz="2800" dirty="0"/>
              <a:t>Stairs with easy-grip hand rails</a:t>
            </a:r>
            <a:endParaRPr lang="en-US" sz="2800" dirty="0"/>
          </a:p>
          <a:p>
            <a:pPr lvl="1"/>
            <a:r>
              <a:rPr lang="en-GB" sz="2800" dirty="0"/>
              <a:t>Plenty of places to sit</a:t>
            </a:r>
            <a:endParaRPr lang="en-US" sz="2800" dirty="0"/>
          </a:p>
          <a:p>
            <a:pPr lvl="1"/>
            <a:r>
              <a:rPr lang="en-GB" sz="2800" dirty="0"/>
              <a:t>Enough room to move and get around indoors</a:t>
            </a:r>
            <a:endParaRPr lang="en-US" sz="2800" dirty="0"/>
          </a:p>
          <a:p>
            <a:pPr lvl="1"/>
            <a:r>
              <a:rPr lang="en-GB" sz="2800" dirty="0"/>
              <a:t>Enough space and storage areas for walking frames</a:t>
            </a:r>
            <a:endParaRPr lang="en-US" sz="2800" dirty="0"/>
          </a:p>
          <a:p>
            <a:pPr lvl="1"/>
            <a:r>
              <a:rPr lang="en-GB" sz="2800" dirty="0"/>
              <a:t>Accessible sanitation facilities</a:t>
            </a:r>
            <a:endParaRPr lang="en-US" sz="2800" dirty="0"/>
          </a:p>
        </p:txBody>
      </p:sp>
      <p:pic>
        <p:nvPicPr>
          <p:cNvPr id="6" name="Content Placeholder 5">
            <a:extLst>
              <a:ext uri="{FF2B5EF4-FFF2-40B4-BE49-F238E27FC236}">
                <a16:creationId xmlns:a16="http://schemas.microsoft.com/office/drawing/2014/main" id="{907F5505-2CA8-98D7-51D5-1A09CE95BE86}"/>
              </a:ext>
            </a:extLst>
          </p:cNvPr>
          <p:cNvPicPr>
            <a:picLocks noGrp="1" noChangeAspect="1"/>
          </p:cNvPicPr>
          <p:nvPr>
            <p:ph sz="half" idx="2"/>
          </p:nvPr>
        </p:nvPicPr>
        <p:blipFill>
          <a:blip r:embed="rId3"/>
          <a:stretch>
            <a:fillRect/>
          </a:stretch>
        </p:blipFill>
        <p:spPr>
          <a:xfrm>
            <a:off x="6218238" y="2125775"/>
            <a:ext cx="4937125" cy="3463701"/>
          </a:xfrm>
          <a:prstGeom prst="rect">
            <a:avLst/>
          </a:prstGeom>
        </p:spPr>
      </p:pic>
      <p:sp>
        <p:nvSpPr>
          <p:cNvPr id="7" name="TextBox 6">
            <a:extLst>
              <a:ext uri="{FF2B5EF4-FFF2-40B4-BE49-F238E27FC236}">
                <a16:creationId xmlns:a16="http://schemas.microsoft.com/office/drawing/2014/main" id="{CBCFD652-B6AC-EEB3-B35F-D2AE31B2F308}"/>
              </a:ext>
            </a:extLst>
          </p:cNvPr>
          <p:cNvSpPr txBox="1"/>
          <p:nvPr/>
        </p:nvSpPr>
        <p:spPr>
          <a:xfrm>
            <a:off x="6218238" y="5869094"/>
            <a:ext cx="4022725" cy="276999"/>
          </a:xfrm>
          <a:prstGeom prst="rect">
            <a:avLst/>
          </a:prstGeom>
          <a:noFill/>
        </p:spPr>
        <p:txBody>
          <a:bodyPr wrap="square" rtlCol="0">
            <a:spAutoFit/>
          </a:bodyPr>
          <a:lstStyle/>
          <a:p>
            <a:r>
              <a:rPr lang="en-US" sz="1200" dirty="0"/>
              <a:t>Image source: https://pixabay.com/</a:t>
            </a:r>
          </a:p>
        </p:txBody>
      </p:sp>
    </p:spTree>
    <p:extLst>
      <p:ext uri="{BB962C8B-B14F-4D97-AF65-F5344CB8AC3E}">
        <p14:creationId xmlns:p14="http://schemas.microsoft.com/office/powerpoint/2010/main" val="4595747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2CAD-47FC-4859-C987-D43A68ED4EDB}"/>
              </a:ext>
            </a:extLst>
          </p:cNvPr>
          <p:cNvSpPr>
            <a:spLocks noGrp="1"/>
          </p:cNvSpPr>
          <p:nvPr>
            <p:ph type="title"/>
          </p:nvPr>
        </p:nvSpPr>
        <p:spPr/>
        <p:txBody>
          <a:bodyPr/>
          <a:lstStyle/>
          <a:p>
            <a:r>
              <a:rPr lang="en-GB" dirty="0"/>
              <a:t>Persons with Visual Impairments</a:t>
            </a:r>
            <a:endParaRPr lang="en-US" dirty="0"/>
          </a:p>
        </p:txBody>
      </p:sp>
      <p:sp>
        <p:nvSpPr>
          <p:cNvPr id="3" name="Content Placeholder 2">
            <a:extLst>
              <a:ext uri="{FF2B5EF4-FFF2-40B4-BE49-F238E27FC236}">
                <a16:creationId xmlns:a16="http://schemas.microsoft.com/office/drawing/2014/main" id="{C294954A-E019-5A64-9C2F-5A069AFF6523}"/>
              </a:ext>
            </a:extLst>
          </p:cNvPr>
          <p:cNvSpPr>
            <a:spLocks noGrp="1"/>
          </p:cNvSpPr>
          <p:nvPr>
            <p:ph sz="half" idx="1"/>
          </p:nvPr>
        </p:nvSpPr>
        <p:spPr>
          <a:xfrm>
            <a:off x="1097279" y="1845734"/>
            <a:ext cx="5772444" cy="4473004"/>
          </a:xfrm>
        </p:spPr>
        <p:txBody>
          <a:bodyPr>
            <a:normAutofit fontScale="92500" lnSpcReduction="20000"/>
          </a:bodyPr>
          <a:lstStyle/>
          <a:p>
            <a:r>
              <a:rPr lang="en-GB" sz="2400" dirty="0"/>
              <a:t>The basic requirements for an accessible offering for </a:t>
            </a:r>
            <a:r>
              <a:rPr lang="en-GB" sz="2400" b="1" dirty="0">
                <a:solidFill>
                  <a:schemeClr val="bg2">
                    <a:lumMod val="50000"/>
                  </a:schemeClr>
                </a:solidFill>
              </a:rPr>
              <a:t>visually impaired people</a:t>
            </a:r>
            <a:r>
              <a:rPr lang="en-GB" sz="2400" dirty="0">
                <a:solidFill>
                  <a:schemeClr val="bg2">
                    <a:lumMod val="50000"/>
                  </a:schemeClr>
                </a:solidFill>
              </a:rPr>
              <a:t> </a:t>
            </a:r>
            <a:r>
              <a:rPr lang="en-GB" sz="2400" dirty="0"/>
              <a:t>include:</a:t>
            </a:r>
            <a:endParaRPr lang="en-US" sz="2400" dirty="0"/>
          </a:p>
          <a:p>
            <a:pPr lvl="1"/>
            <a:r>
              <a:rPr lang="en-GB" sz="2000" dirty="0"/>
              <a:t>Text in a suitable font size</a:t>
            </a:r>
            <a:endParaRPr lang="en-US" sz="2000" dirty="0"/>
          </a:p>
          <a:p>
            <a:pPr lvl="1"/>
            <a:r>
              <a:rPr lang="en-GB" sz="2000" dirty="0"/>
              <a:t>Pictograms, switches, handles, orientation aids, etc. in clearly contrasting colours</a:t>
            </a:r>
            <a:endParaRPr lang="en-US" sz="2000" dirty="0"/>
          </a:p>
          <a:p>
            <a:pPr lvl="1"/>
            <a:r>
              <a:rPr lang="en-GB" sz="2000" dirty="0"/>
              <a:t>Good light conditions and room lighting</a:t>
            </a:r>
            <a:endParaRPr lang="en-US" sz="2000" dirty="0"/>
          </a:p>
          <a:p>
            <a:pPr lvl="1"/>
            <a:r>
              <a:rPr lang="en-GB" sz="2000" dirty="0"/>
              <a:t>Illuminated strips or contrasting strips on stairs and glass doors</a:t>
            </a:r>
            <a:endParaRPr lang="en-US" sz="2000" dirty="0"/>
          </a:p>
          <a:p>
            <a:r>
              <a:rPr lang="en-GB" sz="2400" dirty="0"/>
              <a:t>The basic requirements for an accessible offering for </a:t>
            </a:r>
            <a:r>
              <a:rPr lang="en-GB" sz="2400" b="1" dirty="0">
                <a:solidFill>
                  <a:schemeClr val="bg2">
                    <a:lumMod val="50000"/>
                  </a:schemeClr>
                </a:solidFill>
              </a:rPr>
              <a:t>blind people</a:t>
            </a:r>
            <a:r>
              <a:rPr lang="en-GB" sz="2400" dirty="0">
                <a:solidFill>
                  <a:schemeClr val="bg2">
                    <a:lumMod val="50000"/>
                  </a:schemeClr>
                </a:solidFill>
              </a:rPr>
              <a:t> </a:t>
            </a:r>
            <a:r>
              <a:rPr lang="en-GB" sz="2400" dirty="0"/>
              <a:t>include:</a:t>
            </a:r>
            <a:endParaRPr lang="en-US" sz="2400" dirty="0"/>
          </a:p>
          <a:p>
            <a:pPr lvl="1"/>
            <a:r>
              <a:rPr lang="en-GB" sz="2000" dirty="0"/>
              <a:t>Audible information</a:t>
            </a:r>
            <a:endParaRPr lang="en-US" sz="2000" dirty="0"/>
          </a:p>
          <a:p>
            <a:pPr lvl="1"/>
            <a:r>
              <a:rPr lang="en-GB" sz="2000" dirty="0"/>
              <a:t>The option of taking guide dogs</a:t>
            </a:r>
            <a:endParaRPr lang="en-US" sz="2000" dirty="0"/>
          </a:p>
          <a:p>
            <a:pPr lvl="1"/>
            <a:r>
              <a:rPr lang="en-GB" sz="2000" dirty="0"/>
              <a:t>Information in Braille or raised tactile lettering</a:t>
            </a:r>
            <a:endParaRPr lang="en-US" sz="2000" dirty="0"/>
          </a:p>
          <a:p>
            <a:pPr lvl="1"/>
            <a:r>
              <a:rPr lang="en-GB" sz="2000" dirty="0"/>
              <a:t>Tactile flooring and paving</a:t>
            </a:r>
            <a:endParaRPr lang="en-US" sz="2000" dirty="0"/>
          </a:p>
          <a:p>
            <a:pPr lvl="1"/>
            <a:r>
              <a:rPr lang="en-GB" sz="2000" dirty="0"/>
              <a:t>Accessible websites</a:t>
            </a:r>
            <a:endParaRPr lang="en-US" sz="2000" dirty="0"/>
          </a:p>
          <a:p>
            <a:pPr marL="0" indent="0">
              <a:buNone/>
            </a:pPr>
            <a:endParaRPr lang="en-US" sz="2400" dirty="0"/>
          </a:p>
        </p:txBody>
      </p:sp>
      <p:pic>
        <p:nvPicPr>
          <p:cNvPr id="11266" name="Picture 2">
            <a:extLst>
              <a:ext uri="{FF2B5EF4-FFF2-40B4-BE49-F238E27FC236}">
                <a16:creationId xmlns:a16="http://schemas.microsoft.com/office/drawing/2014/main" id="{B033DDF6-A3D9-C3DC-9B62-DAF95026AB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91961" y="2211706"/>
            <a:ext cx="4937125" cy="3291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35578-DD17-4AA0-DD53-042B6E6AE4B1}"/>
              </a:ext>
            </a:extLst>
          </p:cNvPr>
          <p:cNvSpPr txBox="1"/>
          <p:nvPr/>
        </p:nvSpPr>
        <p:spPr>
          <a:xfrm>
            <a:off x="6991961" y="5838968"/>
            <a:ext cx="4022725" cy="276999"/>
          </a:xfrm>
          <a:prstGeom prst="rect">
            <a:avLst/>
          </a:prstGeom>
          <a:noFill/>
        </p:spPr>
        <p:txBody>
          <a:bodyPr wrap="square" rtlCol="0">
            <a:spAutoFit/>
          </a:bodyPr>
          <a:lstStyle/>
          <a:p>
            <a:r>
              <a:rPr lang="en-US" sz="1200" dirty="0"/>
              <a:t>Image source: https://www.esri.com/</a:t>
            </a:r>
          </a:p>
        </p:txBody>
      </p:sp>
    </p:spTree>
    <p:extLst>
      <p:ext uri="{BB962C8B-B14F-4D97-AF65-F5344CB8AC3E}">
        <p14:creationId xmlns:p14="http://schemas.microsoft.com/office/powerpoint/2010/main" val="233241914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5346-2148-987D-9A96-B0B53168594A}"/>
              </a:ext>
            </a:extLst>
          </p:cNvPr>
          <p:cNvSpPr>
            <a:spLocks noGrp="1"/>
          </p:cNvSpPr>
          <p:nvPr>
            <p:ph type="title"/>
          </p:nvPr>
        </p:nvSpPr>
        <p:spPr/>
        <p:txBody>
          <a:bodyPr/>
          <a:lstStyle/>
          <a:p>
            <a:r>
              <a:rPr lang="en-GB" dirty="0"/>
              <a:t>Persons with Hearing Impairments</a:t>
            </a:r>
            <a:endParaRPr lang="en-US" dirty="0"/>
          </a:p>
        </p:txBody>
      </p:sp>
      <p:sp>
        <p:nvSpPr>
          <p:cNvPr id="3" name="Content Placeholder 2">
            <a:extLst>
              <a:ext uri="{FF2B5EF4-FFF2-40B4-BE49-F238E27FC236}">
                <a16:creationId xmlns:a16="http://schemas.microsoft.com/office/drawing/2014/main" id="{40184656-D712-404A-9285-E734172FB34F}"/>
              </a:ext>
            </a:extLst>
          </p:cNvPr>
          <p:cNvSpPr>
            <a:spLocks noGrp="1"/>
          </p:cNvSpPr>
          <p:nvPr>
            <p:ph sz="half" idx="1"/>
          </p:nvPr>
        </p:nvSpPr>
        <p:spPr/>
        <p:txBody>
          <a:bodyPr>
            <a:normAutofit fontScale="92500" lnSpcReduction="10000"/>
          </a:bodyPr>
          <a:lstStyle/>
          <a:p>
            <a:r>
              <a:rPr lang="en-GB" sz="3200" dirty="0"/>
              <a:t>The </a:t>
            </a:r>
            <a:r>
              <a:rPr lang="en-GB" sz="3200" b="1" dirty="0"/>
              <a:t>basic requirements</a:t>
            </a:r>
            <a:r>
              <a:rPr lang="en-GB" sz="3200" dirty="0"/>
              <a:t> for an accessible offering include: </a:t>
            </a:r>
            <a:endParaRPr lang="en-US" sz="3200" dirty="0"/>
          </a:p>
          <a:p>
            <a:pPr lvl="1"/>
            <a:r>
              <a:rPr lang="en-GB" sz="2800" dirty="0"/>
              <a:t>Adding visual information to audible information, for example subtitles in videos</a:t>
            </a:r>
            <a:endParaRPr lang="en-US" sz="2800" dirty="0"/>
          </a:p>
          <a:p>
            <a:pPr lvl="1"/>
            <a:r>
              <a:rPr lang="en-GB" sz="2800" dirty="0"/>
              <a:t>Providing written information</a:t>
            </a:r>
            <a:endParaRPr lang="en-US" sz="2800" dirty="0"/>
          </a:p>
          <a:p>
            <a:pPr lvl="1"/>
            <a:r>
              <a:rPr lang="en-GB" sz="2800" dirty="0"/>
              <a:t>Maintaining eye contact and speaking clearly</a:t>
            </a:r>
            <a:endParaRPr lang="en-US" sz="2800" dirty="0"/>
          </a:p>
          <a:p>
            <a:pPr lvl="1"/>
            <a:r>
              <a:rPr lang="en-GB" sz="2800" dirty="0"/>
              <a:t>Using sign language interpreters if necessary</a:t>
            </a:r>
            <a:endParaRPr lang="en-US" sz="2800" dirty="0"/>
          </a:p>
          <a:p>
            <a:endParaRPr lang="en-US" sz="3200" dirty="0"/>
          </a:p>
        </p:txBody>
      </p:sp>
      <p:pic>
        <p:nvPicPr>
          <p:cNvPr id="6" name="Content Placeholder 5">
            <a:extLst>
              <a:ext uri="{FF2B5EF4-FFF2-40B4-BE49-F238E27FC236}">
                <a16:creationId xmlns:a16="http://schemas.microsoft.com/office/drawing/2014/main" id="{D910CF24-10E4-8047-ACD7-50B5570D7BEE}"/>
              </a:ext>
            </a:extLst>
          </p:cNvPr>
          <p:cNvPicPr>
            <a:picLocks noGrp="1" noChangeAspect="1"/>
          </p:cNvPicPr>
          <p:nvPr>
            <p:ph sz="half" idx="2"/>
          </p:nvPr>
        </p:nvPicPr>
        <p:blipFill>
          <a:blip r:embed="rId3"/>
          <a:stretch>
            <a:fillRect/>
          </a:stretch>
        </p:blipFill>
        <p:spPr>
          <a:xfrm>
            <a:off x="6218238" y="2211917"/>
            <a:ext cx="4937125" cy="3291416"/>
          </a:xfrm>
          <a:prstGeom prst="rect">
            <a:avLst/>
          </a:prstGeom>
        </p:spPr>
      </p:pic>
      <p:sp>
        <p:nvSpPr>
          <p:cNvPr id="7" name="TextBox 6">
            <a:extLst>
              <a:ext uri="{FF2B5EF4-FFF2-40B4-BE49-F238E27FC236}">
                <a16:creationId xmlns:a16="http://schemas.microsoft.com/office/drawing/2014/main" id="{F2D0E6E0-A618-6180-7CC3-AB605C7B7D69}"/>
              </a:ext>
            </a:extLst>
          </p:cNvPr>
          <p:cNvSpPr txBox="1"/>
          <p:nvPr/>
        </p:nvSpPr>
        <p:spPr>
          <a:xfrm>
            <a:off x="6218238" y="5869094"/>
            <a:ext cx="4022725" cy="276999"/>
          </a:xfrm>
          <a:prstGeom prst="rect">
            <a:avLst/>
          </a:prstGeom>
          <a:noFill/>
        </p:spPr>
        <p:txBody>
          <a:bodyPr wrap="square" rtlCol="0">
            <a:spAutoFit/>
          </a:bodyPr>
          <a:lstStyle/>
          <a:p>
            <a:r>
              <a:rPr lang="en-US" sz="1200" dirty="0"/>
              <a:t>Image source: https://pexels.com/</a:t>
            </a:r>
          </a:p>
        </p:txBody>
      </p:sp>
    </p:spTree>
    <p:extLst>
      <p:ext uri="{BB962C8B-B14F-4D97-AF65-F5344CB8AC3E}">
        <p14:creationId xmlns:p14="http://schemas.microsoft.com/office/powerpoint/2010/main" val="12197258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27B3-37AB-CFE5-1A8E-E796B77EB59E}"/>
              </a:ext>
            </a:extLst>
          </p:cNvPr>
          <p:cNvSpPr>
            <a:spLocks noGrp="1"/>
          </p:cNvSpPr>
          <p:nvPr>
            <p:ph type="title"/>
          </p:nvPr>
        </p:nvSpPr>
        <p:spPr/>
        <p:txBody>
          <a:bodyPr>
            <a:normAutofit/>
          </a:bodyPr>
          <a:lstStyle/>
          <a:p>
            <a:r>
              <a:rPr lang="en-US" sz="3800" dirty="0"/>
              <a:t>Persons with Cognitive or Intellectual Disabilities</a:t>
            </a:r>
          </a:p>
        </p:txBody>
      </p:sp>
      <p:sp>
        <p:nvSpPr>
          <p:cNvPr id="3" name="Content Placeholder 2">
            <a:extLst>
              <a:ext uri="{FF2B5EF4-FFF2-40B4-BE49-F238E27FC236}">
                <a16:creationId xmlns:a16="http://schemas.microsoft.com/office/drawing/2014/main" id="{C4CFC040-3CA6-4E7B-9D6C-73EC04932A9D}"/>
              </a:ext>
            </a:extLst>
          </p:cNvPr>
          <p:cNvSpPr>
            <a:spLocks noGrp="1"/>
          </p:cNvSpPr>
          <p:nvPr>
            <p:ph sz="half" idx="1"/>
          </p:nvPr>
        </p:nvSpPr>
        <p:spPr>
          <a:xfrm>
            <a:off x="1097279" y="1845734"/>
            <a:ext cx="4937760" cy="4402666"/>
          </a:xfrm>
        </p:spPr>
        <p:txBody>
          <a:bodyPr>
            <a:normAutofit fontScale="92500" lnSpcReduction="10000"/>
          </a:bodyPr>
          <a:lstStyle/>
          <a:p>
            <a:r>
              <a:rPr lang="en-GB" sz="3200" dirty="0"/>
              <a:t>The </a:t>
            </a:r>
            <a:r>
              <a:rPr lang="en-GB" sz="3200" b="1" dirty="0"/>
              <a:t>basic requirements</a:t>
            </a:r>
            <a:r>
              <a:rPr lang="en-GB" sz="3200" dirty="0"/>
              <a:t> for an accessible offering include: </a:t>
            </a:r>
            <a:endParaRPr lang="en-US" sz="3200" dirty="0"/>
          </a:p>
          <a:p>
            <a:pPr lvl="1"/>
            <a:r>
              <a:rPr lang="en-GB" sz="2800" dirty="0"/>
              <a:t>The concept of simple language (verbal communication in short, simple, grammatically correct sentences)</a:t>
            </a:r>
            <a:endParaRPr lang="en-US" sz="2800" dirty="0"/>
          </a:p>
          <a:p>
            <a:pPr lvl="1"/>
            <a:r>
              <a:rPr lang="en-GB" sz="2800" dirty="0"/>
              <a:t>Writing text in short, simple, grammatically correct sentences</a:t>
            </a:r>
            <a:endParaRPr lang="en-US" sz="2800" dirty="0"/>
          </a:p>
          <a:p>
            <a:pPr lvl="1"/>
            <a:r>
              <a:rPr lang="en-GB" sz="2800" dirty="0"/>
              <a:t>Providing information in simple language</a:t>
            </a:r>
            <a:endParaRPr lang="en-US" sz="2800" dirty="0"/>
          </a:p>
          <a:p>
            <a:pPr lvl="1"/>
            <a:r>
              <a:rPr lang="en-GB" sz="2800" dirty="0"/>
              <a:t>Using images such as photos or symbols</a:t>
            </a:r>
            <a:endParaRPr lang="en-US" sz="2800" dirty="0"/>
          </a:p>
          <a:p>
            <a:pPr marL="0" indent="0">
              <a:buNone/>
            </a:pPr>
            <a:endParaRPr lang="en-US" sz="3200" dirty="0"/>
          </a:p>
        </p:txBody>
      </p:sp>
      <p:pic>
        <p:nvPicPr>
          <p:cNvPr id="8" name="Content Placeholder 7">
            <a:extLst>
              <a:ext uri="{FF2B5EF4-FFF2-40B4-BE49-F238E27FC236}">
                <a16:creationId xmlns:a16="http://schemas.microsoft.com/office/drawing/2014/main" id="{8C1FA955-11B0-CCBD-BE95-BE8A1E8DC057}"/>
              </a:ext>
            </a:extLst>
          </p:cNvPr>
          <p:cNvPicPr>
            <a:picLocks noGrp="1" noChangeAspect="1"/>
          </p:cNvPicPr>
          <p:nvPr>
            <p:ph sz="half" idx="2"/>
          </p:nvPr>
        </p:nvPicPr>
        <p:blipFill>
          <a:blip r:embed="rId3"/>
          <a:stretch>
            <a:fillRect/>
          </a:stretch>
        </p:blipFill>
        <p:spPr>
          <a:xfrm>
            <a:off x="6218238" y="2211917"/>
            <a:ext cx="4937125" cy="3291416"/>
          </a:xfrm>
          <a:prstGeom prst="rect">
            <a:avLst/>
          </a:prstGeom>
        </p:spPr>
      </p:pic>
      <p:sp>
        <p:nvSpPr>
          <p:cNvPr id="4" name="TextBox 3">
            <a:extLst>
              <a:ext uri="{FF2B5EF4-FFF2-40B4-BE49-F238E27FC236}">
                <a16:creationId xmlns:a16="http://schemas.microsoft.com/office/drawing/2014/main" id="{473F5C22-E4DC-07FA-8241-29D41BE8937B}"/>
              </a:ext>
            </a:extLst>
          </p:cNvPr>
          <p:cNvSpPr txBox="1"/>
          <p:nvPr/>
        </p:nvSpPr>
        <p:spPr>
          <a:xfrm>
            <a:off x="6218238" y="5869094"/>
            <a:ext cx="4022725" cy="276999"/>
          </a:xfrm>
          <a:prstGeom prst="rect">
            <a:avLst/>
          </a:prstGeom>
          <a:noFill/>
        </p:spPr>
        <p:txBody>
          <a:bodyPr wrap="square" rtlCol="0">
            <a:spAutoFit/>
          </a:bodyPr>
          <a:lstStyle/>
          <a:p>
            <a:r>
              <a:rPr lang="en-US" sz="1200" dirty="0"/>
              <a:t>Image source: https://pexels.com/</a:t>
            </a:r>
          </a:p>
        </p:txBody>
      </p:sp>
    </p:spTree>
    <p:extLst>
      <p:ext uri="{BB962C8B-B14F-4D97-AF65-F5344CB8AC3E}">
        <p14:creationId xmlns:p14="http://schemas.microsoft.com/office/powerpoint/2010/main" val="36059784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6389-C618-E8FA-8E11-F6DE556B8651}"/>
              </a:ext>
            </a:extLst>
          </p:cNvPr>
          <p:cNvSpPr>
            <a:spLocks noGrp="1"/>
          </p:cNvSpPr>
          <p:nvPr>
            <p:ph type="title"/>
          </p:nvPr>
        </p:nvSpPr>
        <p:spPr/>
        <p:txBody>
          <a:bodyPr/>
          <a:lstStyle/>
          <a:p>
            <a:r>
              <a:rPr lang="en-US" dirty="0"/>
              <a:t>Other / Hidden Disabilities</a:t>
            </a:r>
          </a:p>
        </p:txBody>
      </p:sp>
      <p:sp>
        <p:nvSpPr>
          <p:cNvPr id="3" name="Content Placeholder 2">
            <a:extLst>
              <a:ext uri="{FF2B5EF4-FFF2-40B4-BE49-F238E27FC236}">
                <a16:creationId xmlns:a16="http://schemas.microsoft.com/office/drawing/2014/main" id="{B6885828-B1ED-6D2E-0B0D-5BBF6812FEEA}"/>
              </a:ext>
            </a:extLst>
          </p:cNvPr>
          <p:cNvSpPr>
            <a:spLocks noGrp="1"/>
          </p:cNvSpPr>
          <p:nvPr>
            <p:ph sz="half" idx="1"/>
          </p:nvPr>
        </p:nvSpPr>
        <p:spPr>
          <a:xfrm>
            <a:off x="1097279" y="1845734"/>
            <a:ext cx="5186290" cy="4023360"/>
          </a:xfrm>
        </p:spPr>
        <p:txBody>
          <a:bodyPr>
            <a:normAutofit fontScale="92500"/>
          </a:bodyPr>
          <a:lstStyle/>
          <a:p>
            <a:r>
              <a:rPr lang="en-US" sz="2800" b="1" dirty="0"/>
              <a:t>Not all disabilities are visible.</a:t>
            </a:r>
          </a:p>
          <a:p>
            <a:r>
              <a:rPr lang="en-US" sz="2800" dirty="0"/>
              <a:t>Examples include:</a:t>
            </a:r>
          </a:p>
          <a:p>
            <a:pPr lvl="1"/>
            <a:r>
              <a:rPr lang="en-US" sz="2400" dirty="0"/>
              <a:t>Chronic pain or fatigue</a:t>
            </a:r>
          </a:p>
          <a:p>
            <a:pPr lvl="1"/>
            <a:r>
              <a:rPr lang="en-US" sz="2400" dirty="0"/>
              <a:t>Anxiety or panic disorders</a:t>
            </a:r>
          </a:p>
          <a:p>
            <a:pPr lvl="1"/>
            <a:r>
              <a:rPr lang="en-US" sz="2400" dirty="0"/>
              <a:t>Sensory sensitivities</a:t>
            </a:r>
          </a:p>
          <a:p>
            <a:pPr lvl="1"/>
            <a:r>
              <a:rPr lang="en-US" sz="2400" dirty="0"/>
              <a:t>Temporary illness or injury</a:t>
            </a:r>
          </a:p>
          <a:p>
            <a:r>
              <a:rPr lang="en-US" sz="2800" dirty="0"/>
              <a:t>Flexibility and empathy are essential.</a:t>
            </a:r>
          </a:p>
          <a:p>
            <a:r>
              <a:rPr lang="en-US" sz="2800" dirty="0"/>
              <a:t>A calm, non-judgmental response can make all the difference.</a:t>
            </a:r>
          </a:p>
          <a:p>
            <a:pPr marL="0" indent="0">
              <a:buNone/>
            </a:pPr>
            <a:endParaRPr lang="en-US" sz="2800" dirty="0"/>
          </a:p>
          <a:p>
            <a:endParaRPr lang="en-US" sz="2800" dirty="0"/>
          </a:p>
        </p:txBody>
      </p:sp>
      <p:pic>
        <p:nvPicPr>
          <p:cNvPr id="11" name="Content Placeholder 10">
            <a:extLst>
              <a:ext uri="{FF2B5EF4-FFF2-40B4-BE49-F238E27FC236}">
                <a16:creationId xmlns:a16="http://schemas.microsoft.com/office/drawing/2014/main" id="{16016ADF-2AFA-D121-8475-151CEAFA5B6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3900" y="1846369"/>
            <a:ext cx="4711780" cy="4022725"/>
          </a:xfrm>
        </p:spPr>
      </p:pic>
      <p:sp>
        <p:nvSpPr>
          <p:cNvPr id="4" name="TextBox 3">
            <a:extLst>
              <a:ext uri="{FF2B5EF4-FFF2-40B4-BE49-F238E27FC236}">
                <a16:creationId xmlns:a16="http://schemas.microsoft.com/office/drawing/2014/main" id="{7DA66E81-0AA5-4F12-9BD1-3AA1B30C8B5A}"/>
              </a:ext>
            </a:extLst>
          </p:cNvPr>
          <p:cNvSpPr txBox="1"/>
          <p:nvPr/>
        </p:nvSpPr>
        <p:spPr>
          <a:xfrm>
            <a:off x="6385284" y="5978103"/>
            <a:ext cx="4022725" cy="276999"/>
          </a:xfrm>
          <a:prstGeom prst="rect">
            <a:avLst/>
          </a:prstGeom>
          <a:noFill/>
        </p:spPr>
        <p:txBody>
          <a:bodyPr wrap="square" rtlCol="0">
            <a:spAutoFit/>
          </a:bodyPr>
          <a:lstStyle/>
          <a:p>
            <a:r>
              <a:rPr lang="en-US" sz="1200" dirty="0"/>
              <a:t>Image source: https://pexels.com/</a:t>
            </a:r>
          </a:p>
        </p:txBody>
      </p:sp>
    </p:spTree>
    <p:extLst>
      <p:ext uri="{BB962C8B-B14F-4D97-AF65-F5344CB8AC3E}">
        <p14:creationId xmlns:p14="http://schemas.microsoft.com/office/powerpoint/2010/main" val="121887694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95E2-A228-E20E-1A3D-5724CCC599EA}"/>
              </a:ext>
            </a:extLst>
          </p:cNvPr>
          <p:cNvSpPr>
            <a:spLocks noGrp="1"/>
          </p:cNvSpPr>
          <p:nvPr>
            <p:ph type="title"/>
          </p:nvPr>
        </p:nvSpPr>
        <p:spPr/>
        <p:txBody>
          <a:bodyPr/>
          <a:lstStyle/>
          <a:p>
            <a:r>
              <a:rPr lang="en-US" dirty="0"/>
              <a:t>Accessibility is Also About Attitude</a:t>
            </a:r>
          </a:p>
        </p:txBody>
      </p:sp>
      <p:sp>
        <p:nvSpPr>
          <p:cNvPr id="3" name="Content Placeholder 2">
            <a:extLst>
              <a:ext uri="{FF2B5EF4-FFF2-40B4-BE49-F238E27FC236}">
                <a16:creationId xmlns:a16="http://schemas.microsoft.com/office/drawing/2014/main" id="{4996EC75-F93D-AE56-5298-3BBE80CFF23B}"/>
              </a:ext>
            </a:extLst>
          </p:cNvPr>
          <p:cNvSpPr>
            <a:spLocks noGrp="1"/>
          </p:cNvSpPr>
          <p:nvPr>
            <p:ph idx="1"/>
          </p:nvPr>
        </p:nvSpPr>
        <p:spPr>
          <a:xfrm>
            <a:off x="1097280" y="1845734"/>
            <a:ext cx="10058400" cy="4320604"/>
          </a:xfrm>
        </p:spPr>
        <p:txBody>
          <a:bodyPr>
            <a:normAutofit/>
          </a:bodyPr>
          <a:lstStyle/>
          <a:p>
            <a:r>
              <a:rPr lang="en-GB" sz="3200" dirty="0"/>
              <a:t>Accessibility is as much about </a:t>
            </a:r>
            <a:r>
              <a:rPr lang="en-GB" sz="3200" b="1" dirty="0"/>
              <a:t>attitude</a:t>
            </a:r>
            <a:r>
              <a:rPr lang="en-GB" sz="3200" dirty="0"/>
              <a:t> as infrastructure.</a:t>
            </a:r>
          </a:p>
          <a:p>
            <a:r>
              <a:rPr lang="en-US" sz="3200" dirty="0"/>
              <a:t>Buildings and technology matter.</a:t>
            </a:r>
          </a:p>
          <a:p>
            <a:r>
              <a:rPr lang="en-US" sz="3200" dirty="0"/>
              <a:t>But </a:t>
            </a:r>
            <a:r>
              <a:rPr lang="en-US" sz="3200" b="1" dirty="0">
                <a:solidFill>
                  <a:schemeClr val="bg2">
                    <a:lumMod val="50000"/>
                  </a:schemeClr>
                </a:solidFill>
              </a:rPr>
              <a:t>people make the difference.</a:t>
            </a:r>
          </a:p>
          <a:p>
            <a:r>
              <a:rPr lang="en-US" sz="3200" dirty="0"/>
              <a:t>Staff attitudes shape the visitor experience.</a:t>
            </a:r>
          </a:p>
          <a:p>
            <a:pPr lvl="1"/>
            <a:r>
              <a:rPr lang="en-US" sz="2800" dirty="0"/>
              <a:t>It is possible for a site with imperfect infrastructure to provide a good experience through excellent staff attitudes.</a:t>
            </a:r>
          </a:p>
          <a:p>
            <a:pPr lvl="1"/>
            <a:r>
              <a:rPr lang="en-US" sz="2800" dirty="0"/>
              <a:t>It is equally possible for a technically accessible site to fail visitors because of poor interaction.</a:t>
            </a:r>
          </a:p>
        </p:txBody>
      </p:sp>
    </p:spTree>
    <p:extLst>
      <p:ext uri="{BB962C8B-B14F-4D97-AF65-F5344CB8AC3E}">
        <p14:creationId xmlns:p14="http://schemas.microsoft.com/office/powerpoint/2010/main" val="416114559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CD83-F532-0C30-DA2A-64AAE3563157}"/>
              </a:ext>
            </a:extLst>
          </p:cNvPr>
          <p:cNvSpPr>
            <a:spLocks noGrp="1"/>
          </p:cNvSpPr>
          <p:nvPr>
            <p:ph type="title"/>
          </p:nvPr>
        </p:nvSpPr>
        <p:spPr/>
        <p:txBody>
          <a:bodyPr/>
          <a:lstStyle/>
          <a:p>
            <a:r>
              <a:rPr lang="en-US" dirty="0"/>
              <a:t>Principles of Inclusive Customer Service</a:t>
            </a:r>
          </a:p>
        </p:txBody>
      </p:sp>
      <p:pic>
        <p:nvPicPr>
          <p:cNvPr id="7" name="Picture 6">
            <a:extLst>
              <a:ext uri="{FF2B5EF4-FFF2-40B4-BE49-F238E27FC236}">
                <a16:creationId xmlns:a16="http://schemas.microsoft.com/office/drawing/2014/main" id="{D750F477-F9FA-BDD5-D2F3-C9A394C4ED27}"/>
              </a:ext>
            </a:extLst>
          </p:cNvPr>
          <p:cNvPicPr>
            <a:picLocks noChangeAspect="1"/>
          </p:cNvPicPr>
          <p:nvPr/>
        </p:nvPicPr>
        <p:blipFill>
          <a:blip r:embed="rId3"/>
          <a:stretch>
            <a:fillRect/>
          </a:stretch>
        </p:blipFill>
        <p:spPr>
          <a:xfrm>
            <a:off x="5251939" y="1706098"/>
            <a:ext cx="6940061" cy="4626707"/>
          </a:xfrm>
          <a:prstGeom prst="rect">
            <a:avLst/>
          </a:prstGeom>
        </p:spPr>
      </p:pic>
      <p:sp>
        <p:nvSpPr>
          <p:cNvPr id="3" name="Content Placeholder 2">
            <a:extLst>
              <a:ext uri="{FF2B5EF4-FFF2-40B4-BE49-F238E27FC236}">
                <a16:creationId xmlns:a16="http://schemas.microsoft.com/office/drawing/2014/main" id="{BA087E48-2A04-BBA4-A54A-EE68D1CC7E2C}"/>
              </a:ext>
            </a:extLst>
          </p:cNvPr>
          <p:cNvSpPr>
            <a:spLocks noGrp="1"/>
          </p:cNvSpPr>
          <p:nvPr>
            <p:ph idx="1"/>
          </p:nvPr>
        </p:nvSpPr>
        <p:spPr/>
        <p:txBody>
          <a:bodyPr/>
          <a:lstStyle/>
          <a:p>
            <a:pPr marL="457200" indent="-457200">
              <a:buClr>
                <a:schemeClr val="bg2">
                  <a:lumMod val="50000"/>
                </a:schemeClr>
              </a:buClr>
              <a:buFont typeface="+mj-lt"/>
              <a:buAutoNum type="arabicPeriod"/>
            </a:pPr>
            <a:r>
              <a:rPr lang="en-US" b="1" dirty="0"/>
              <a:t>Respect and Courtesy Above All</a:t>
            </a:r>
          </a:p>
          <a:p>
            <a:pPr marL="457200" indent="-457200">
              <a:buClr>
                <a:schemeClr val="bg2">
                  <a:lumMod val="50000"/>
                </a:schemeClr>
              </a:buClr>
              <a:buFont typeface="+mj-lt"/>
              <a:buAutoNum type="arabicPeriod"/>
            </a:pPr>
            <a:r>
              <a:rPr lang="en-US" b="1" dirty="0"/>
              <a:t>Ask Before Helping</a:t>
            </a:r>
          </a:p>
          <a:p>
            <a:pPr marL="457200" indent="-457200">
              <a:buClr>
                <a:schemeClr val="bg2">
                  <a:lumMod val="50000"/>
                </a:schemeClr>
              </a:buClr>
              <a:buFont typeface="+mj-lt"/>
              <a:buAutoNum type="arabicPeriod"/>
            </a:pPr>
            <a:r>
              <a:rPr lang="en-US" b="1" dirty="0"/>
              <a:t>Listen to and Trust the Visitor</a:t>
            </a:r>
          </a:p>
          <a:p>
            <a:pPr marL="457200" indent="-457200">
              <a:buClr>
                <a:schemeClr val="bg2">
                  <a:lumMod val="50000"/>
                </a:schemeClr>
              </a:buClr>
              <a:buFont typeface="+mj-lt"/>
              <a:buAutoNum type="arabicPeriod"/>
            </a:pPr>
            <a:r>
              <a:rPr lang="en-US" b="1" dirty="0"/>
              <a:t>Use Appropriate Language</a:t>
            </a:r>
          </a:p>
          <a:p>
            <a:pPr marL="457200" indent="-457200">
              <a:buClr>
                <a:schemeClr val="bg2">
                  <a:lumMod val="50000"/>
                </a:schemeClr>
              </a:buClr>
              <a:buFont typeface="+mj-lt"/>
              <a:buAutoNum type="arabicPeriod"/>
            </a:pPr>
            <a:r>
              <a:rPr lang="en-US" b="1" dirty="0"/>
              <a:t>Be Patient and Attentive</a:t>
            </a:r>
          </a:p>
          <a:p>
            <a:pPr marL="457200" indent="-457200">
              <a:buClr>
                <a:schemeClr val="bg2">
                  <a:lumMod val="50000"/>
                </a:schemeClr>
              </a:buClr>
              <a:buFont typeface="+mj-lt"/>
              <a:buAutoNum type="arabicPeriod"/>
            </a:pPr>
            <a:r>
              <a:rPr lang="en-US" b="1" dirty="0"/>
              <a:t>Provide a Welcoming Atmosphere</a:t>
            </a:r>
          </a:p>
          <a:p>
            <a:pPr marL="457200" indent="-457200">
              <a:buClr>
                <a:schemeClr val="bg2">
                  <a:lumMod val="50000"/>
                </a:schemeClr>
              </a:buClr>
              <a:buFont typeface="+mj-lt"/>
              <a:buAutoNum type="arabicPeriod"/>
            </a:pPr>
            <a:r>
              <a:rPr lang="en-US" b="1" dirty="0"/>
              <a:t>Know the Do’s and Don’ts of Specific Interactions</a:t>
            </a:r>
          </a:p>
          <a:p>
            <a:pPr marL="457200" indent="-457200">
              <a:buClr>
                <a:schemeClr val="bg2">
                  <a:lumMod val="50000"/>
                </a:schemeClr>
              </a:buClr>
              <a:buFont typeface="+mj-lt"/>
              <a:buAutoNum type="arabicPeriod"/>
            </a:pPr>
            <a:r>
              <a:rPr lang="en-US" b="1" dirty="0"/>
              <a:t>Stay Positive and Composed</a:t>
            </a:r>
          </a:p>
          <a:p>
            <a:r>
              <a:rPr lang="en-GB" dirty="0"/>
              <a:t>Treat visitors with disabilities as valued customers/guests they are</a:t>
            </a:r>
            <a:endParaRPr lang="en-US" dirty="0"/>
          </a:p>
        </p:txBody>
      </p:sp>
      <p:sp>
        <p:nvSpPr>
          <p:cNvPr id="4" name="TextBox 3">
            <a:extLst>
              <a:ext uri="{FF2B5EF4-FFF2-40B4-BE49-F238E27FC236}">
                <a16:creationId xmlns:a16="http://schemas.microsoft.com/office/drawing/2014/main" id="{0AA54C4C-AD8C-F654-2111-1CA92CF96602}"/>
              </a:ext>
            </a:extLst>
          </p:cNvPr>
          <p:cNvSpPr txBox="1"/>
          <p:nvPr/>
        </p:nvSpPr>
        <p:spPr>
          <a:xfrm>
            <a:off x="5251939" y="6472181"/>
            <a:ext cx="4022725" cy="276999"/>
          </a:xfrm>
          <a:prstGeom prst="rect">
            <a:avLst/>
          </a:prstGeom>
          <a:noFill/>
        </p:spPr>
        <p:txBody>
          <a:bodyPr wrap="square" rtlCol="0">
            <a:spAutoFit/>
          </a:bodyPr>
          <a:lstStyle/>
          <a:p>
            <a:r>
              <a:rPr lang="en-US" sz="1200" dirty="0"/>
              <a:t>Image source: https://pexels.com/</a:t>
            </a:r>
          </a:p>
        </p:txBody>
      </p:sp>
    </p:spTree>
    <p:extLst>
      <p:ext uri="{BB962C8B-B14F-4D97-AF65-F5344CB8AC3E}">
        <p14:creationId xmlns:p14="http://schemas.microsoft.com/office/powerpoint/2010/main" val="128747994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30EC-CF48-17DA-3D72-E2D229382357}"/>
              </a:ext>
            </a:extLst>
          </p:cNvPr>
          <p:cNvSpPr>
            <a:spLocks noGrp="1"/>
          </p:cNvSpPr>
          <p:nvPr>
            <p:ph type="title"/>
          </p:nvPr>
        </p:nvSpPr>
        <p:spPr/>
        <p:txBody>
          <a:bodyPr/>
          <a:lstStyle/>
          <a:p>
            <a:r>
              <a:rPr lang="en-GB" dirty="0"/>
              <a:t>Do’s and Don’ts</a:t>
            </a:r>
            <a:r>
              <a:rPr lang="en-US" dirty="0"/>
              <a:t> in Practice</a:t>
            </a:r>
          </a:p>
        </p:txBody>
      </p:sp>
      <p:sp>
        <p:nvSpPr>
          <p:cNvPr id="4" name="Content Placeholder 3">
            <a:extLst>
              <a:ext uri="{FF2B5EF4-FFF2-40B4-BE49-F238E27FC236}">
                <a16:creationId xmlns:a16="http://schemas.microsoft.com/office/drawing/2014/main" id="{370DF3CB-C27A-1F23-D08C-5789C6DD859A}"/>
              </a:ext>
            </a:extLst>
          </p:cNvPr>
          <p:cNvSpPr>
            <a:spLocks noGrp="1"/>
          </p:cNvSpPr>
          <p:nvPr>
            <p:ph sz="half" idx="1"/>
          </p:nvPr>
        </p:nvSpPr>
        <p:spPr>
          <a:solidFill>
            <a:schemeClr val="accent5">
              <a:lumMod val="20000"/>
              <a:lumOff val="80000"/>
            </a:schemeClr>
          </a:solidFill>
        </p:spPr>
        <p:txBody>
          <a:bodyPr>
            <a:normAutofit fontScale="92500" lnSpcReduction="20000"/>
          </a:bodyPr>
          <a:lstStyle/>
          <a:p>
            <a:pPr lvl="0"/>
            <a:r>
              <a:rPr lang="en-GB" b="1" dirty="0">
                <a:solidFill>
                  <a:schemeClr val="bg2">
                    <a:lumMod val="50000"/>
                  </a:schemeClr>
                </a:solidFill>
              </a:rPr>
              <a:t>DO</a:t>
            </a:r>
            <a:r>
              <a:rPr lang="en-GB" dirty="0"/>
              <a:t> speak directly to the person (not to a caregiver or companion as if the person isn’t there).</a:t>
            </a:r>
            <a:endParaRPr lang="en-US" dirty="0"/>
          </a:p>
          <a:p>
            <a:pPr lvl="0"/>
            <a:r>
              <a:rPr lang="en-GB" b="1" dirty="0">
                <a:solidFill>
                  <a:schemeClr val="bg2">
                    <a:lumMod val="50000"/>
                  </a:schemeClr>
                </a:solidFill>
              </a:rPr>
              <a:t>DO </a:t>
            </a:r>
            <a:r>
              <a:rPr lang="en-GB" dirty="0"/>
              <a:t>ask if they require assistance and how, prior to attempting to assist them.</a:t>
            </a:r>
            <a:endParaRPr lang="en-US" dirty="0"/>
          </a:p>
          <a:p>
            <a:pPr lvl="0"/>
            <a:r>
              <a:rPr lang="en-GB" b="1" dirty="0">
                <a:solidFill>
                  <a:schemeClr val="bg2">
                    <a:lumMod val="50000"/>
                  </a:schemeClr>
                </a:solidFill>
              </a:rPr>
              <a:t>DO </a:t>
            </a:r>
            <a:r>
              <a:rPr lang="en-GB" dirty="0"/>
              <a:t>communicate clearly and concisely and confirm their understanding of communication if necessary.</a:t>
            </a:r>
            <a:endParaRPr lang="en-US" dirty="0"/>
          </a:p>
          <a:p>
            <a:pPr lvl="0"/>
            <a:r>
              <a:rPr lang="en-GB" b="1" dirty="0">
                <a:solidFill>
                  <a:schemeClr val="bg2">
                    <a:lumMod val="50000"/>
                  </a:schemeClr>
                </a:solidFill>
              </a:rPr>
              <a:t>DO</a:t>
            </a:r>
            <a:r>
              <a:rPr lang="en-GB" dirty="0">
                <a:solidFill>
                  <a:schemeClr val="bg2">
                    <a:lumMod val="50000"/>
                  </a:schemeClr>
                </a:solidFill>
              </a:rPr>
              <a:t> </a:t>
            </a:r>
            <a:r>
              <a:rPr lang="en-GB" dirty="0"/>
              <a:t>offer the same options and choices to a person with a disability as you would others (for example, asking “Would you like an audio guide or a written guide?” rather than assuming they only want one format).</a:t>
            </a:r>
            <a:endParaRPr lang="en-US" dirty="0"/>
          </a:p>
          <a:p>
            <a:pPr lvl="0"/>
            <a:r>
              <a:rPr lang="en-GB" b="1" dirty="0">
                <a:solidFill>
                  <a:schemeClr val="bg2">
                    <a:lumMod val="50000"/>
                  </a:schemeClr>
                </a:solidFill>
              </a:rPr>
              <a:t>DO</a:t>
            </a:r>
            <a:r>
              <a:rPr lang="en-GB" dirty="0">
                <a:solidFill>
                  <a:schemeClr val="bg2">
                    <a:lumMod val="50000"/>
                  </a:schemeClr>
                </a:solidFill>
              </a:rPr>
              <a:t> </a:t>
            </a:r>
            <a:r>
              <a:rPr lang="en-GB" dirty="0"/>
              <a:t>be patient, and give the person time to move or communicate. Relax and be yourself.</a:t>
            </a:r>
            <a:endParaRPr lang="en-US" dirty="0"/>
          </a:p>
        </p:txBody>
      </p:sp>
      <p:sp>
        <p:nvSpPr>
          <p:cNvPr id="5" name="Content Placeholder 4">
            <a:extLst>
              <a:ext uri="{FF2B5EF4-FFF2-40B4-BE49-F238E27FC236}">
                <a16:creationId xmlns:a16="http://schemas.microsoft.com/office/drawing/2014/main" id="{BC1ED8D6-654F-746F-2CBC-AAF7B9052CD0}"/>
              </a:ext>
            </a:extLst>
          </p:cNvPr>
          <p:cNvSpPr>
            <a:spLocks noGrp="1"/>
          </p:cNvSpPr>
          <p:nvPr>
            <p:ph sz="half" idx="2"/>
          </p:nvPr>
        </p:nvSpPr>
        <p:spPr>
          <a:solidFill>
            <a:schemeClr val="accent2">
              <a:lumMod val="20000"/>
              <a:lumOff val="80000"/>
            </a:schemeClr>
          </a:solidFill>
        </p:spPr>
        <p:txBody>
          <a:bodyPr>
            <a:normAutofit fontScale="92500" lnSpcReduction="20000"/>
          </a:bodyPr>
          <a:lstStyle/>
          <a:p>
            <a:pPr lvl="0"/>
            <a:r>
              <a:rPr lang="en-GB" b="1" dirty="0">
                <a:solidFill>
                  <a:schemeClr val="bg2">
                    <a:lumMod val="50000"/>
                  </a:schemeClr>
                </a:solidFill>
              </a:rPr>
              <a:t>DON’T</a:t>
            </a:r>
            <a:r>
              <a:rPr lang="en-GB" dirty="0">
                <a:solidFill>
                  <a:schemeClr val="bg2">
                    <a:lumMod val="50000"/>
                  </a:schemeClr>
                </a:solidFill>
              </a:rPr>
              <a:t> </a:t>
            </a:r>
            <a:r>
              <a:rPr lang="en-GB" dirty="0"/>
              <a:t>assume you know what’s best for them, listen to their requests.</a:t>
            </a:r>
            <a:endParaRPr lang="en-US" dirty="0"/>
          </a:p>
          <a:p>
            <a:pPr lvl="0"/>
            <a:r>
              <a:rPr lang="en-GB" b="1" dirty="0">
                <a:solidFill>
                  <a:schemeClr val="bg2">
                    <a:lumMod val="50000"/>
                  </a:schemeClr>
                </a:solidFill>
              </a:rPr>
              <a:t>DON’T</a:t>
            </a:r>
            <a:r>
              <a:rPr lang="en-GB" dirty="0">
                <a:solidFill>
                  <a:schemeClr val="bg2">
                    <a:lumMod val="50000"/>
                  </a:schemeClr>
                </a:solidFill>
              </a:rPr>
              <a:t> </a:t>
            </a:r>
            <a:r>
              <a:rPr lang="en-GB" dirty="0"/>
              <a:t>make patronizing statements (avoid statements such as “You’re so inspirational for being here,” which can be perceived as demeaning).</a:t>
            </a:r>
            <a:endParaRPr lang="en-US" dirty="0"/>
          </a:p>
          <a:p>
            <a:pPr lvl="0"/>
            <a:r>
              <a:rPr lang="en-GB" b="1" dirty="0">
                <a:solidFill>
                  <a:schemeClr val="bg2">
                    <a:lumMod val="50000"/>
                  </a:schemeClr>
                </a:solidFill>
              </a:rPr>
              <a:t>DON’T</a:t>
            </a:r>
            <a:r>
              <a:rPr lang="en-GB" dirty="0">
                <a:solidFill>
                  <a:schemeClr val="bg2">
                    <a:lumMod val="50000"/>
                  </a:schemeClr>
                </a:solidFill>
              </a:rPr>
              <a:t> </a:t>
            </a:r>
            <a:r>
              <a:rPr lang="en-GB" dirty="0"/>
              <a:t>touch someone’s assistive device (wheelchair, cane, hearing aid, etc.) without permission.</a:t>
            </a:r>
            <a:endParaRPr lang="en-US" dirty="0"/>
          </a:p>
          <a:p>
            <a:pPr lvl="0"/>
            <a:r>
              <a:rPr lang="en-GB" b="1" dirty="0">
                <a:solidFill>
                  <a:schemeClr val="bg2">
                    <a:lumMod val="50000"/>
                  </a:schemeClr>
                </a:solidFill>
              </a:rPr>
              <a:t>DON’T</a:t>
            </a:r>
            <a:r>
              <a:rPr lang="en-GB" dirty="0">
                <a:solidFill>
                  <a:schemeClr val="bg2">
                    <a:lumMod val="50000"/>
                  </a:schemeClr>
                </a:solidFill>
              </a:rPr>
              <a:t> </a:t>
            </a:r>
            <a:r>
              <a:rPr lang="en-GB" dirty="0"/>
              <a:t>draw unnecessary attention to the persons’ disability, focus on the visitor </a:t>
            </a:r>
            <a:r>
              <a:rPr lang="en-GB" i="1" dirty="0"/>
              <a:t>experience</a:t>
            </a:r>
            <a:r>
              <a:rPr lang="en-GB" dirty="0"/>
              <a:t>. </a:t>
            </a:r>
            <a:endParaRPr lang="en-US" dirty="0"/>
          </a:p>
        </p:txBody>
      </p:sp>
    </p:spTree>
    <p:extLst>
      <p:ext uri="{BB962C8B-B14F-4D97-AF65-F5344CB8AC3E}">
        <p14:creationId xmlns:p14="http://schemas.microsoft.com/office/powerpoint/2010/main" val="31481700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92E9-B77A-5047-ED12-176089E8C5C7}"/>
              </a:ext>
            </a:extLst>
          </p:cNvPr>
          <p:cNvSpPr>
            <a:spLocks noGrp="1"/>
          </p:cNvSpPr>
          <p:nvPr>
            <p:ph type="title"/>
          </p:nvPr>
        </p:nvSpPr>
        <p:spPr/>
        <p:txBody>
          <a:bodyPr/>
          <a:lstStyle/>
          <a:p>
            <a:r>
              <a:rPr lang="en-US" dirty="0"/>
              <a:t>Training Modules</a:t>
            </a:r>
          </a:p>
        </p:txBody>
      </p:sp>
      <p:sp>
        <p:nvSpPr>
          <p:cNvPr id="3" name="Content Placeholder 2">
            <a:extLst>
              <a:ext uri="{FF2B5EF4-FFF2-40B4-BE49-F238E27FC236}">
                <a16:creationId xmlns:a16="http://schemas.microsoft.com/office/drawing/2014/main" id="{C7453084-E2B7-2B59-7CDC-08E24AB867A8}"/>
              </a:ext>
            </a:extLst>
          </p:cNvPr>
          <p:cNvSpPr>
            <a:spLocks noGrp="1"/>
          </p:cNvSpPr>
          <p:nvPr>
            <p:ph idx="1"/>
          </p:nvPr>
        </p:nvSpPr>
        <p:spPr/>
        <p:txBody>
          <a:bodyPr>
            <a:normAutofit fontScale="92500" lnSpcReduction="10000"/>
          </a:bodyPr>
          <a:lstStyle/>
          <a:p>
            <a:r>
              <a:rPr lang="en-US" sz="2800" b="1" dirty="0"/>
              <a:t>Mandatory modules (online):</a:t>
            </a:r>
          </a:p>
          <a:p>
            <a:pPr lvl="1"/>
            <a:r>
              <a:rPr lang="en-US" sz="2400" dirty="0"/>
              <a:t>MODULE 1: Introduction to Accessible Tourism and Inclusive Customer Service</a:t>
            </a:r>
          </a:p>
          <a:p>
            <a:pPr lvl="1"/>
            <a:r>
              <a:rPr lang="en-US" sz="2400" dirty="0"/>
              <a:t>MODULE 2: Accessibility Standards, Guidelines and Best Practices</a:t>
            </a:r>
          </a:p>
          <a:p>
            <a:pPr lvl="1"/>
            <a:r>
              <a:rPr lang="en-US" sz="2400" dirty="0"/>
              <a:t>MODULE 3: Conducting Accessibility Site Audits and Assessments</a:t>
            </a:r>
          </a:p>
          <a:p>
            <a:pPr lvl="1"/>
            <a:r>
              <a:rPr lang="en-US" sz="2400" dirty="0"/>
              <a:t>MODULE 4: Planning Accessible Infrastructure Improvements</a:t>
            </a:r>
          </a:p>
          <a:p>
            <a:pPr lvl="1"/>
            <a:r>
              <a:rPr lang="en-US" sz="2400" dirty="0"/>
              <a:t>MODULE 5: Assistive Technologies and Digital Accessibility in Tourism</a:t>
            </a:r>
          </a:p>
          <a:p>
            <a:pPr lvl="1"/>
            <a:r>
              <a:rPr lang="en-US" sz="2400" dirty="0"/>
              <a:t>MODULE 6: Promoting and Marketing Accessible Tourism</a:t>
            </a:r>
          </a:p>
          <a:p>
            <a:r>
              <a:rPr lang="en-US" sz="2800" b="1" dirty="0"/>
              <a:t>Additional in-person modules:</a:t>
            </a:r>
          </a:p>
          <a:p>
            <a:pPr lvl="1"/>
            <a:r>
              <a:rPr lang="en-US" sz="2400" dirty="0"/>
              <a:t>MODULE 7: Designing the Local Pilot Trainings</a:t>
            </a:r>
          </a:p>
          <a:p>
            <a:pPr lvl="1"/>
            <a:r>
              <a:rPr lang="en-US" sz="2400" dirty="0"/>
              <a:t>MODULE 8: Conducting Accessibility Assessments and Coaching Others</a:t>
            </a:r>
          </a:p>
          <a:p>
            <a:pPr lvl="1"/>
            <a:r>
              <a:rPr lang="en-US" sz="2400" dirty="0"/>
              <a:t>MODULE 9: Funding Accessibility Projects and Generating Inclusive Tourism Ideas</a:t>
            </a:r>
          </a:p>
        </p:txBody>
      </p:sp>
    </p:spTree>
    <p:extLst>
      <p:ext uri="{BB962C8B-B14F-4D97-AF65-F5344CB8AC3E}">
        <p14:creationId xmlns:p14="http://schemas.microsoft.com/office/powerpoint/2010/main" val="19326630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AE0736-450B-D32A-AB83-D3E6EFBE5212}"/>
              </a:ext>
            </a:extLst>
          </p:cNvPr>
          <p:cNvSpPr>
            <a:spLocks noGrp="1"/>
          </p:cNvSpPr>
          <p:nvPr>
            <p:ph type="title"/>
          </p:nvPr>
        </p:nvSpPr>
        <p:spPr/>
        <p:txBody>
          <a:bodyPr/>
          <a:lstStyle/>
          <a:p>
            <a:r>
              <a:rPr lang="en-US" dirty="0"/>
              <a:t>Key Takeaways</a:t>
            </a:r>
          </a:p>
        </p:txBody>
      </p:sp>
      <p:sp>
        <p:nvSpPr>
          <p:cNvPr id="6" name="Content Placeholder 5">
            <a:extLst>
              <a:ext uri="{FF2B5EF4-FFF2-40B4-BE49-F238E27FC236}">
                <a16:creationId xmlns:a16="http://schemas.microsoft.com/office/drawing/2014/main" id="{CAC97EE4-182A-3ED9-9D77-8368E442AAA5}"/>
              </a:ext>
            </a:extLst>
          </p:cNvPr>
          <p:cNvSpPr>
            <a:spLocks noGrp="1"/>
          </p:cNvSpPr>
          <p:nvPr>
            <p:ph idx="1"/>
          </p:nvPr>
        </p:nvSpPr>
        <p:spPr>
          <a:xfrm>
            <a:off x="1097280" y="1845734"/>
            <a:ext cx="10058400" cy="4426112"/>
          </a:xfrm>
        </p:spPr>
        <p:txBody>
          <a:bodyPr>
            <a:normAutofit/>
          </a:bodyPr>
          <a:lstStyle/>
          <a:p>
            <a:pPr marL="457200" indent="-457200">
              <a:buClr>
                <a:schemeClr val="bg2">
                  <a:lumMod val="50000"/>
                </a:schemeClr>
              </a:buClr>
              <a:buFont typeface="+mj-lt"/>
              <a:buAutoNum type="arabicParenR"/>
            </a:pPr>
            <a:r>
              <a:rPr lang="en-US" b="1" dirty="0">
                <a:solidFill>
                  <a:schemeClr val="bg2">
                    <a:lumMod val="50000"/>
                  </a:schemeClr>
                </a:solidFill>
              </a:rPr>
              <a:t>Accessibility and Dignity: </a:t>
            </a:r>
            <a:r>
              <a:rPr lang="en-US" dirty="0"/>
              <a:t>Accessible tourism is about equal participation and dignity, ensuring everyone can enjoy culture and heritage without facing unnecessary barriers or exclusion.</a:t>
            </a:r>
          </a:p>
          <a:p>
            <a:pPr marL="457200" indent="-457200">
              <a:buClr>
                <a:schemeClr val="bg2">
                  <a:lumMod val="50000"/>
                </a:schemeClr>
              </a:buClr>
              <a:buFont typeface="+mj-lt"/>
              <a:buAutoNum type="arabicParenR"/>
            </a:pPr>
            <a:r>
              <a:rPr lang="en-US" b="1" dirty="0">
                <a:solidFill>
                  <a:schemeClr val="bg2">
                    <a:lumMod val="50000"/>
                  </a:schemeClr>
                </a:solidFill>
              </a:rPr>
              <a:t>Accessibility as Good Business: </a:t>
            </a:r>
            <a:r>
              <a:rPr lang="en-US" dirty="0"/>
              <a:t>Making tourism accessible attracts a wider range of visitors, encourages loyalty, and improves overall quality, making it a smart and sustainable business choice.</a:t>
            </a:r>
          </a:p>
          <a:p>
            <a:pPr marL="457200" indent="-457200">
              <a:buClr>
                <a:schemeClr val="bg2">
                  <a:lumMod val="50000"/>
                </a:schemeClr>
              </a:buClr>
              <a:buFont typeface="+mj-lt"/>
              <a:buAutoNum type="arabicParenR"/>
            </a:pPr>
            <a:r>
              <a:rPr lang="en-US" b="1" dirty="0">
                <a:solidFill>
                  <a:schemeClr val="bg2">
                    <a:lumMod val="50000"/>
                  </a:schemeClr>
                </a:solidFill>
              </a:rPr>
              <a:t>Designing for Inclusion: </a:t>
            </a:r>
            <a:r>
              <a:rPr lang="en-US" dirty="0"/>
              <a:t>Universal Design and the social model of disability help staff plan experiences that remove barriers early and focus on fixing environments and attitudes, not people.</a:t>
            </a:r>
          </a:p>
          <a:p>
            <a:pPr marL="457200" indent="-457200">
              <a:buClr>
                <a:schemeClr val="bg2">
                  <a:lumMod val="50000"/>
                </a:schemeClr>
              </a:buClr>
              <a:buFont typeface="+mj-lt"/>
              <a:buAutoNum type="arabicParenR"/>
            </a:pPr>
            <a:r>
              <a:rPr lang="en-US" b="1" dirty="0">
                <a:solidFill>
                  <a:schemeClr val="bg2">
                    <a:lumMod val="50000"/>
                  </a:schemeClr>
                </a:solidFill>
              </a:rPr>
              <a:t>Understanding Diverse Needs: </a:t>
            </a:r>
            <a:r>
              <a:rPr lang="en-US" dirty="0"/>
              <a:t>Access needs vary widely, but many thoughtful solutions support multiple visitors at once and improve the entire visitor journey.</a:t>
            </a:r>
          </a:p>
          <a:p>
            <a:pPr marL="457200" indent="-457200">
              <a:buClr>
                <a:schemeClr val="bg2">
                  <a:lumMod val="50000"/>
                </a:schemeClr>
              </a:buClr>
              <a:buFont typeface="+mj-lt"/>
              <a:buAutoNum type="arabicParenR"/>
            </a:pPr>
            <a:r>
              <a:rPr lang="en-US" b="1" dirty="0">
                <a:solidFill>
                  <a:schemeClr val="bg2">
                    <a:lumMod val="50000"/>
                  </a:schemeClr>
                </a:solidFill>
              </a:rPr>
              <a:t>The Power of Attitudes and Service: </a:t>
            </a:r>
            <a:r>
              <a:rPr lang="en-US" dirty="0"/>
              <a:t>How staff communicate, listen, and respond often matters as much as physical access, shaping whether visitors feel truly welcome.</a:t>
            </a:r>
          </a:p>
        </p:txBody>
      </p:sp>
    </p:spTree>
    <p:extLst>
      <p:ext uri="{BB962C8B-B14F-4D97-AF65-F5344CB8AC3E}">
        <p14:creationId xmlns:p14="http://schemas.microsoft.com/office/powerpoint/2010/main" val="238238299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7982B-C8B2-D821-F153-08951E75AF41}"/>
              </a:ext>
            </a:extLst>
          </p:cNvPr>
          <p:cNvSpPr>
            <a:spLocks noGrp="1"/>
          </p:cNvSpPr>
          <p:nvPr>
            <p:ph type="title"/>
          </p:nvPr>
        </p:nvSpPr>
        <p:spPr>
          <a:xfrm>
            <a:off x="433754" y="2937217"/>
            <a:ext cx="3200400" cy="846406"/>
          </a:xfrm>
        </p:spPr>
        <p:txBody>
          <a:bodyPr anchor="ctr">
            <a:normAutofit/>
          </a:bodyPr>
          <a:lstStyle/>
          <a:p>
            <a:r>
              <a:rPr lang="en-US" sz="4400" dirty="0"/>
              <a:t>THANK YOU!</a:t>
            </a:r>
          </a:p>
        </p:txBody>
      </p:sp>
      <p:sp>
        <p:nvSpPr>
          <p:cNvPr id="5" name="Content Placeholder 4">
            <a:extLst>
              <a:ext uri="{FF2B5EF4-FFF2-40B4-BE49-F238E27FC236}">
                <a16:creationId xmlns:a16="http://schemas.microsoft.com/office/drawing/2014/main" id="{C3AE102F-0835-84F6-154D-348D4DA6DA45}"/>
              </a:ext>
            </a:extLst>
          </p:cNvPr>
          <p:cNvSpPr>
            <a:spLocks noGrp="1"/>
          </p:cNvSpPr>
          <p:nvPr>
            <p:ph idx="1"/>
          </p:nvPr>
        </p:nvSpPr>
        <p:spPr/>
        <p:txBody>
          <a:bodyPr anchor="ctr">
            <a:normAutofit/>
          </a:bodyPr>
          <a:lstStyle/>
          <a:p>
            <a:r>
              <a:rPr lang="en-US" sz="3200" dirty="0"/>
              <a:t>Do you have any questions?</a:t>
            </a:r>
          </a:p>
          <a:p>
            <a:r>
              <a:rPr lang="en-US" sz="3200" dirty="0"/>
              <a:t>What was new or surprising for you?</a:t>
            </a:r>
          </a:p>
        </p:txBody>
      </p:sp>
    </p:spTree>
    <p:extLst>
      <p:ext uri="{BB962C8B-B14F-4D97-AF65-F5344CB8AC3E}">
        <p14:creationId xmlns:p14="http://schemas.microsoft.com/office/powerpoint/2010/main" val="25170602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952915-D66F-3780-D2A6-795A707D03C6}"/>
              </a:ext>
            </a:extLst>
          </p:cNvPr>
          <p:cNvSpPr>
            <a:spLocks noGrp="1"/>
          </p:cNvSpPr>
          <p:nvPr>
            <p:ph type="ctrTitle"/>
          </p:nvPr>
        </p:nvSpPr>
        <p:spPr/>
        <p:txBody>
          <a:bodyPr/>
          <a:lstStyle/>
          <a:p>
            <a:r>
              <a:rPr lang="en-GB" dirty="0"/>
              <a:t>MODULE 1: Introduction to Accessible Tourism and Inclusive Customer Service</a:t>
            </a:r>
            <a:endParaRPr lang="en-US" dirty="0"/>
          </a:p>
        </p:txBody>
      </p:sp>
      <p:sp>
        <p:nvSpPr>
          <p:cNvPr id="5" name="Subtitle 4">
            <a:extLst>
              <a:ext uri="{FF2B5EF4-FFF2-40B4-BE49-F238E27FC236}">
                <a16:creationId xmlns:a16="http://schemas.microsoft.com/office/drawing/2014/main" id="{2322DE57-8FF2-A2BA-1C45-DB199A692D6A}"/>
              </a:ext>
            </a:extLst>
          </p:cNvPr>
          <p:cNvSpPr>
            <a:spLocks noGrp="1"/>
          </p:cNvSpPr>
          <p:nvPr>
            <p:ph type="subTitle" idx="1"/>
          </p:nvPr>
        </p:nvSpPr>
        <p:spPr/>
        <p:txBody>
          <a:bodyPr/>
          <a:lstStyle/>
          <a:p>
            <a:r>
              <a:rPr lang="en-GB" dirty="0"/>
              <a:t>Accessible Cultural Tourism Train-the-Trainer Program</a:t>
            </a:r>
          </a:p>
          <a:p>
            <a:r>
              <a:rPr lang="en-GB" dirty="0"/>
              <a:t>Project: TACT - Training for Accessible Cultural Tourism</a:t>
            </a:r>
            <a:endParaRPr lang="en-US" dirty="0"/>
          </a:p>
        </p:txBody>
      </p:sp>
      <p:pic>
        <p:nvPicPr>
          <p:cNvPr id="6" name="Graphic 1">
            <a:extLst>
              <a:ext uri="{FF2B5EF4-FFF2-40B4-BE49-F238E27FC236}">
                <a16:creationId xmlns:a16="http://schemas.microsoft.com/office/drawing/2014/main" id="{E86E692B-22D8-756D-C826-0F8B82F7FE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65" y="5417058"/>
            <a:ext cx="2238375" cy="681990"/>
          </a:xfrm>
          <a:prstGeom prst="rect">
            <a:avLst/>
          </a:prstGeom>
        </p:spPr>
      </p:pic>
      <p:sp>
        <p:nvSpPr>
          <p:cNvPr id="7" name="TextBox 6">
            <a:extLst>
              <a:ext uri="{FF2B5EF4-FFF2-40B4-BE49-F238E27FC236}">
                <a16:creationId xmlns:a16="http://schemas.microsoft.com/office/drawing/2014/main" id="{1878A68E-CAF1-02C4-FBD8-E2B9BE4333A2}"/>
              </a:ext>
            </a:extLst>
          </p:cNvPr>
          <p:cNvSpPr txBox="1"/>
          <p:nvPr/>
        </p:nvSpPr>
        <p:spPr>
          <a:xfrm>
            <a:off x="3729318" y="5452717"/>
            <a:ext cx="8130988" cy="646331"/>
          </a:xfrm>
          <a:prstGeom prst="rect">
            <a:avLst/>
          </a:prstGeom>
          <a:noFill/>
        </p:spPr>
        <p:txBody>
          <a:bodyPr wrap="square" rtlCol="0">
            <a:spAutoFit/>
          </a:bodyPr>
          <a:lstStyle/>
          <a:p>
            <a:r>
              <a:rPr lang="en-US" sz="1200" dirty="0"/>
              <a:t>Funded by the European Union. Views and opinions expressed are however those of the author only and do not necessarily reflect those of the European Union or the Foundation Tempus. Neither the European Union nor Foundation Tempus can be held responsible for them.</a:t>
            </a:r>
          </a:p>
        </p:txBody>
      </p:sp>
    </p:spTree>
    <p:extLst>
      <p:ext uri="{BB962C8B-B14F-4D97-AF65-F5344CB8AC3E}">
        <p14:creationId xmlns:p14="http://schemas.microsoft.com/office/powerpoint/2010/main" val="9159123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F795-1CE6-17FC-2A12-7A05393668E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1C49F4E-13E6-A560-128A-7F5B36E461B1}"/>
              </a:ext>
            </a:extLst>
          </p:cNvPr>
          <p:cNvSpPr>
            <a:spLocks noGrp="1"/>
          </p:cNvSpPr>
          <p:nvPr>
            <p:ph idx="1"/>
          </p:nvPr>
        </p:nvSpPr>
        <p:spPr/>
        <p:txBody>
          <a:bodyPr>
            <a:normAutofit/>
          </a:bodyPr>
          <a:lstStyle/>
          <a:p>
            <a:r>
              <a:rPr lang="en-US" sz="3200" dirty="0"/>
              <a:t>By the end of this module, participants will be able to:</a:t>
            </a:r>
          </a:p>
          <a:p>
            <a:pPr lvl="1"/>
            <a:r>
              <a:rPr lang="en-US" sz="2800" dirty="0"/>
              <a:t>Explain </a:t>
            </a:r>
            <a:r>
              <a:rPr lang="en-US" sz="2800" b="1" dirty="0">
                <a:solidFill>
                  <a:schemeClr val="bg2">
                    <a:lumMod val="50000"/>
                  </a:schemeClr>
                </a:solidFill>
              </a:rPr>
              <a:t>key concepts </a:t>
            </a:r>
            <a:r>
              <a:rPr lang="en-US" sz="2800" dirty="0"/>
              <a:t>of accessible tourism and cultural heritage accessibility (Accessible tourism and “Tourism for All”)</a:t>
            </a:r>
          </a:p>
          <a:p>
            <a:pPr lvl="1"/>
            <a:r>
              <a:rPr lang="en-US" sz="2800" dirty="0"/>
              <a:t>Summarize the benefits and rationale for accessibility - Why Accessibility matters (</a:t>
            </a:r>
            <a:r>
              <a:rPr lang="en-US" sz="2800" b="1" dirty="0">
                <a:solidFill>
                  <a:schemeClr val="bg2">
                    <a:lumMod val="50000"/>
                  </a:schemeClr>
                </a:solidFill>
              </a:rPr>
              <a:t>rights and business case</a:t>
            </a:r>
            <a:r>
              <a:rPr lang="en-US" sz="2800" dirty="0"/>
              <a:t>)</a:t>
            </a:r>
          </a:p>
          <a:p>
            <a:pPr lvl="1"/>
            <a:r>
              <a:rPr lang="en-US" sz="2800" dirty="0"/>
              <a:t>Understand </a:t>
            </a:r>
            <a:r>
              <a:rPr lang="en-US" sz="2800" b="1" dirty="0">
                <a:solidFill>
                  <a:schemeClr val="bg2">
                    <a:lumMod val="50000"/>
                  </a:schemeClr>
                </a:solidFill>
              </a:rPr>
              <a:t>Key Principles</a:t>
            </a:r>
            <a:r>
              <a:rPr lang="en-US" sz="2800" dirty="0"/>
              <a:t>: Universal Design and the social model of disability</a:t>
            </a:r>
          </a:p>
          <a:p>
            <a:pPr lvl="1"/>
            <a:r>
              <a:rPr lang="en-US" sz="2800" dirty="0"/>
              <a:t>Recognize different </a:t>
            </a:r>
            <a:r>
              <a:rPr lang="en-US" sz="2800" b="1" dirty="0">
                <a:solidFill>
                  <a:schemeClr val="bg2">
                    <a:lumMod val="50000"/>
                  </a:schemeClr>
                </a:solidFill>
              </a:rPr>
              <a:t>access needs </a:t>
            </a:r>
            <a:r>
              <a:rPr lang="en-US" sz="2800" dirty="0"/>
              <a:t>and </a:t>
            </a:r>
            <a:r>
              <a:rPr lang="en-US" sz="2800" b="1" dirty="0">
                <a:solidFill>
                  <a:schemeClr val="bg2">
                    <a:lumMod val="50000"/>
                  </a:schemeClr>
                </a:solidFill>
              </a:rPr>
              <a:t>barriers</a:t>
            </a:r>
          </a:p>
          <a:p>
            <a:pPr lvl="1"/>
            <a:r>
              <a:rPr lang="en-US" sz="2800" dirty="0"/>
              <a:t>Adopt </a:t>
            </a:r>
            <a:r>
              <a:rPr lang="en-US" sz="2800" b="1" dirty="0">
                <a:solidFill>
                  <a:schemeClr val="bg2">
                    <a:lumMod val="50000"/>
                  </a:schemeClr>
                </a:solidFill>
              </a:rPr>
              <a:t>inclusive customer service attitudes</a:t>
            </a:r>
          </a:p>
        </p:txBody>
      </p:sp>
    </p:spTree>
    <p:extLst>
      <p:ext uri="{BB962C8B-B14F-4D97-AF65-F5344CB8AC3E}">
        <p14:creationId xmlns:p14="http://schemas.microsoft.com/office/powerpoint/2010/main" val="15295936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A29-F074-9F21-ED70-40648DDB2B40}"/>
              </a:ext>
            </a:extLst>
          </p:cNvPr>
          <p:cNvSpPr>
            <a:spLocks noGrp="1"/>
          </p:cNvSpPr>
          <p:nvPr>
            <p:ph type="title"/>
          </p:nvPr>
        </p:nvSpPr>
        <p:spPr/>
        <p:txBody>
          <a:bodyPr/>
          <a:lstStyle/>
          <a:p>
            <a:r>
              <a:rPr lang="en-US" dirty="0"/>
              <a:t>What is Accessible Tourism?</a:t>
            </a:r>
          </a:p>
        </p:txBody>
      </p:sp>
      <p:sp>
        <p:nvSpPr>
          <p:cNvPr id="3" name="Content Placeholder 2">
            <a:extLst>
              <a:ext uri="{FF2B5EF4-FFF2-40B4-BE49-F238E27FC236}">
                <a16:creationId xmlns:a16="http://schemas.microsoft.com/office/drawing/2014/main" id="{960D6105-4548-4BEE-88E6-75549FC63449}"/>
              </a:ext>
            </a:extLst>
          </p:cNvPr>
          <p:cNvSpPr>
            <a:spLocks noGrp="1"/>
          </p:cNvSpPr>
          <p:nvPr>
            <p:ph sz="half" idx="1"/>
          </p:nvPr>
        </p:nvSpPr>
        <p:spPr>
          <a:xfrm>
            <a:off x="1097279" y="1845733"/>
            <a:ext cx="4937760" cy="4296629"/>
          </a:xfrm>
        </p:spPr>
        <p:txBody>
          <a:bodyPr>
            <a:normAutofit lnSpcReduction="10000"/>
          </a:bodyPr>
          <a:lstStyle/>
          <a:p>
            <a:r>
              <a:rPr lang="en-US" dirty="0"/>
              <a:t>Accessible Tourism means creating tourism experiences that:</a:t>
            </a:r>
          </a:p>
          <a:p>
            <a:pPr lvl="1"/>
            <a:r>
              <a:rPr lang="en-US" dirty="0"/>
              <a:t>Are usable by as many people as possible</a:t>
            </a:r>
          </a:p>
          <a:p>
            <a:pPr lvl="1"/>
            <a:r>
              <a:rPr lang="en-US" dirty="0"/>
              <a:t>Allow participation with dignity and independence</a:t>
            </a:r>
          </a:p>
          <a:p>
            <a:pPr lvl="1"/>
            <a:r>
              <a:rPr lang="en-US" dirty="0"/>
              <a:t>Address physical, sensory, digital, and attitudinal barriers</a:t>
            </a:r>
          </a:p>
          <a:p>
            <a:pPr lvl="1"/>
            <a:r>
              <a:rPr lang="en-US" dirty="0"/>
              <a:t>Cover the entire visitor experience – before, during, and after the visit</a:t>
            </a:r>
          </a:p>
          <a:p>
            <a:r>
              <a:rPr lang="en-US" b="1" dirty="0">
                <a:solidFill>
                  <a:schemeClr val="bg2">
                    <a:lumMod val="50000"/>
                  </a:schemeClr>
                </a:solidFill>
              </a:rPr>
              <a:t>Accessible Tourism </a:t>
            </a:r>
            <a:r>
              <a:rPr lang="en-US" dirty="0"/>
              <a:t>- Tourism that enables people to participate regardless of disability, age, or circumstances</a:t>
            </a:r>
          </a:p>
          <a:p>
            <a:r>
              <a:rPr lang="en-US" b="1" dirty="0">
                <a:solidFill>
                  <a:schemeClr val="bg2">
                    <a:lumMod val="50000"/>
                  </a:schemeClr>
                </a:solidFill>
              </a:rPr>
              <a:t>Tourism for All </a:t>
            </a:r>
            <a:r>
              <a:rPr lang="en-US" dirty="0"/>
              <a:t>- An inclusive approach combining accessibility, sustainability, and social inclusion</a:t>
            </a:r>
          </a:p>
        </p:txBody>
      </p:sp>
      <p:graphicFrame>
        <p:nvGraphicFramePr>
          <p:cNvPr id="5" name="Content Placeholder 4">
            <a:extLst>
              <a:ext uri="{FF2B5EF4-FFF2-40B4-BE49-F238E27FC236}">
                <a16:creationId xmlns:a16="http://schemas.microsoft.com/office/drawing/2014/main" id="{E91FB2D9-E59B-0FD7-7D6F-00188D39685E}"/>
              </a:ext>
            </a:extLst>
          </p:cNvPr>
          <p:cNvGraphicFramePr>
            <a:graphicFrameLocks noGrp="1"/>
          </p:cNvGraphicFramePr>
          <p:nvPr>
            <p:ph sz="half" idx="2"/>
            <p:extLst>
              <p:ext uri="{D42A27DB-BD31-4B8C-83A1-F6EECF244321}">
                <p14:modId xmlns:p14="http://schemas.microsoft.com/office/powerpoint/2010/main" val="1023961891"/>
              </p:ext>
            </p:extLst>
          </p:nvPr>
        </p:nvGraphicFramePr>
        <p:xfrm>
          <a:off x="6335468" y="1846263"/>
          <a:ext cx="5504839" cy="4296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00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0A218C-CEF5-8E8E-BB61-BFF590134B5A}"/>
              </a:ext>
            </a:extLst>
          </p:cNvPr>
          <p:cNvSpPr>
            <a:spLocks noGrp="1"/>
          </p:cNvSpPr>
          <p:nvPr>
            <p:ph type="title"/>
          </p:nvPr>
        </p:nvSpPr>
        <p:spPr/>
        <p:txBody>
          <a:bodyPr/>
          <a:lstStyle/>
          <a:p>
            <a:r>
              <a:rPr lang="en-US" dirty="0"/>
              <a:t>Perception vs Reality</a:t>
            </a:r>
          </a:p>
        </p:txBody>
      </p:sp>
      <p:graphicFrame>
        <p:nvGraphicFramePr>
          <p:cNvPr id="8" name="Content Placeholder 7">
            <a:extLst>
              <a:ext uri="{FF2B5EF4-FFF2-40B4-BE49-F238E27FC236}">
                <a16:creationId xmlns:a16="http://schemas.microsoft.com/office/drawing/2014/main" id="{35D4D07F-C8AB-983A-0967-66D848CFD9CB}"/>
              </a:ext>
            </a:extLst>
          </p:cNvPr>
          <p:cNvGraphicFramePr>
            <a:graphicFrameLocks noGrp="1"/>
          </p:cNvGraphicFramePr>
          <p:nvPr>
            <p:ph idx="1"/>
            <p:extLst>
              <p:ext uri="{D42A27DB-BD31-4B8C-83A1-F6EECF244321}">
                <p14:modId xmlns:p14="http://schemas.microsoft.com/office/powerpoint/2010/main" val="3299097868"/>
              </p:ext>
            </p:extLst>
          </p:nvPr>
        </p:nvGraphicFramePr>
        <p:xfrm>
          <a:off x="1097280" y="1992923"/>
          <a:ext cx="10058400" cy="4220306"/>
        </p:xfrm>
        <a:graphic>
          <a:graphicData uri="http://schemas.openxmlformats.org/drawingml/2006/table">
            <a:tbl>
              <a:tblPr firstRow="1" firstCol="1" bandRow="1">
                <a:tableStyleId>{5C22544A-7EE6-4342-B048-85BDC9FD1C3A}</a:tableStyleId>
              </a:tblPr>
              <a:tblGrid>
                <a:gridCol w="3087858">
                  <a:extLst>
                    <a:ext uri="{9D8B030D-6E8A-4147-A177-3AD203B41FA5}">
                      <a16:colId xmlns:a16="http://schemas.microsoft.com/office/drawing/2014/main" val="3194956740"/>
                    </a:ext>
                  </a:extLst>
                </a:gridCol>
                <a:gridCol w="6970542">
                  <a:extLst>
                    <a:ext uri="{9D8B030D-6E8A-4147-A177-3AD203B41FA5}">
                      <a16:colId xmlns:a16="http://schemas.microsoft.com/office/drawing/2014/main" val="974856132"/>
                    </a:ext>
                  </a:extLst>
                </a:gridCol>
              </a:tblGrid>
              <a:tr h="302276">
                <a:tc>
                  <a:txBody>
                    <a:bodyPr/>
                    <a:lstStyle/>
                    <a:p>
                      <a:pPr algn="l">
                        <a:lnSpc>
                          <a:spcPct val="115000"/>
                        </a:lnSpc>
                        <a:spcAft>
                          <a:spcPts val="800"/>
                        </a:spcAft>
                        <a:buNone/>
                      </a:pPr>
                      <a:r>
                        <a:rPr lang="en-GB" sz="1600" kern="100" dirty="0">
                          <a:effectLst/>
                        </a:rPr>
                        <a:t>PERCEPTION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tc>
                  <a:txBody>
                    <a:bodyPr/>
                    <a:lstStyle/>
                    <a:p>
                      <a:pPr algn="l">
                        <a:lnSpc>
                          <a:spcPct val="115000"/>
                        </a:lnSpc>
                        <a:spcAft>
                          <a:spcPts val="800"/>
                        </a:spcAft>
                        <a:buNone/>
                      </a:pPr>
                      <a:r>
                        <a:rPr lang="en-GB" sz="1600" kern="100" dirty="0">
                          <a:effectLst/>
                        </a:rPr>
                        <a:t>REALITY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extLst>
                  <a:ext uri="{0D108BD9-81ED-4DB2-BD59-A6C34878D82A}">
                    <a16:rowId xmlns:a16="http://schemas.microsoft.com/office/drawing/2014/main" val="4115424862"/>
                  </a:ext>
                </a:extLst>
              </a:tr>
              <a:tr h="540133">
                <a:tc>
                  <a:txBody>
                    <a:bodyPr/>
                    <a:lstStyle/>
                    <a:p>
                      <a:pPr algn="l">
                        <a:lnSpc>
                          <a:spcPct val="115000"/>
                        </a:lnSpc>
                        <a:spcAft>
                          <a:spcPts val="800"/>
                        </a:spcAft>
                        <a:buNone/>
                      </a:pPr>
                      <a:r>
                        <a:rPr lang="en-GB" sz="1600" kern="100">
                          <a:effectLst/>
                        </a:rPr>
                        <a:t>“It’s all about wheelchairs…”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tc>
                  <a:txBody>
                    <a:bodyPr/>
                    <a:lstStyle/>
                    <a:p>
                      <a:pPr algn="l">
                        <a:lnSpc>
                          <a:spcPct val="115000"/>
                        </a:lnSpc>
                        <a:spcAft>
                          <a:spcPts val="800"/>
                        </a:spcAft>
                        <a:buNone/>
                      </a:pPr>
                      <a:r>
                        <a:rPr lang="en-GB" sz="1600" b="1" kern="100" dirty="0">
                          <a:effectLst/>
                        </a:rPr>
                        <a:t>NOT TRUE</a:t>
                      </a:r>
                      <a:r>
                        <a:rPr lang="en-GB" sz="1600" kern="100" dirty="0">
                          <a:effectLst/>
                        </a:rPr>
                        <a:t>. In the UK, only </a:t>
                      </a:r>
                      <a:r>
                        <a:rPr lang="en-GB" sz="1600" b="1" kern="100" dirty="0">
                          <a:effectLst/>
                        </a:rPr>
                        <a:t>7% of the disabled market </a:t>
                      </a:r>
                      <a:r>
                        <a:rPr lang="en-GB" sz="1600" kern="100" dirty="0">
                          <a:effectLst/>
                        </a:rPr>
                        <a:t>use wheelchairs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extLst>
                  <a:ext uri="{0D108BD9-81ED-4DB2-BD59-A6C34878D82A}">
                    <a16:rowId xmlns:a16="http://schemas.microsoft.com/office/drawing/2014/main" val="413731934"/>
                  </a:ext>
                </a:extLst>
              </a:tr>
              <a:tr h="1742631">
                <a:tc>
                  <a:txBody>
                    <a:bodyPr/>
                    <a:lstStyle/>
                    <a:p>
                      <a:pPr algn="l">
                        <a:lnSpc>
                          <a:spcPct val="115000"/>
                        </a:lnSpc>
                        <a:spcAft>
                          <a:spcPts val="800"/>
                        </a:spcAft>
                        <a:buNone/>
                      </a:pPr>
                      <a:r>
                        <a:rPr lang="en-GB" sz="1600" kern="100" dirty="0">
                          <a:effectLst/>
                        </a:rPr>
                        <a:t>“Accessibility is too expensive…”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tc>
                  <a:txBody>
                    <a:bodyPr/>
                    <a:lstStyle/>
                    <a:p>
                      <a:pPr algn="l">
                        <a:lnSpc>
                          <a:spcPct val="115000"/>
                        </a:lnSpc>
                        <a:spcAft>
                          <a:spcPts val="800"/>
                        </a:spcAft>
                        <a:buNone/>
                      </a:pPr>
                      <a:r>
                        <a:rPr lang="en-GB" sz="1600" kern="100" dirty="0">
                          <a:effectLst/>
                        </a:rPr>
                        <a:t>In many cases, there are many </a:t>
                      </a:r>
                      <a:r>
                        <a:rPr lang="en-GB" sz="1600" b="1" kern="100" dirty="0">
                          <a:effectLst/>
                        </a:rPr>
                        <a:t>‘low cost/no cost’ </a:t>
                      </a:r>
                      <a:r>
                        <a:rPr lang="en-GB" sz="1600" kern="100" dirty="0">
                          <a:effectLst/>
                        </a:rPr>
                        <a:t>methods of ensuring accessibility. For example:</a:t>
                      </a:r>
                      <a:endParaRPr lang="en-US" sz="1600" kern="100" dirty="0">
                        <a:effectLst/>
                      </a:endParaRPr>
                    </a:p>
                    <a:p>
                      <a:pPr marL="285750" lvl="0" indent="-285750" algn="l">
                        <a:lnSpc>
                          <a:spcPct val="115000"/>
                        </a:lnSpc>
                        <a:buFont typeface="Arial" panose="020B0604020202020204" pitchFamily="34" charset="0"/>
                        <a:buChar char="•"/>
                      </a:pPr>
                      <a:r>
                        <a:rPr lang="en-GB" sz="1600" kern="100" dirty="0">
                          <a:effectLst/>
                        </a:rPr>
                        <a:t>Have a magnifying glass at hand, so a menu can be read by a visually impaired person</a:t>
                      </a:r>
                      <a:endParaRPr lang="en-US" sz="1600" kern="100" dirty="0">
                        <a:effectLst/>
                      </a:endParaRPr>
                    </a:p>
                    <a:p>
                      <a:pPr marL="285750" lvl="0" indent="-285750" algn="l">
                        <a:lnSpc>
                          <a:spcPct val="115000"/>
                        </a:lnSpc>
                        <a:spcAft>
                          <a:spcPts val="800"/>
                        </a:spcAft>
                        <a:buFont typeface="Arial" panose="020B0604020202020204" pitchFamily="34" charset="0"/>
                        <a:buChar char="•"/>
                      </a:pPr>
                      <a:r>
                        <a:rPr lang="en-GB" sz="1600" kern="100" dirty="0">
                          <a:effectLst/>
                        </a:rPr>
                        <a:t>Incorporate accessibility training into your general staff training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24253255"/>
                  </a:ext>
                </a:extLst>
              </a:tr>
              <a:tr h="585557">
                <a:tc>
                  <a:txBody>
                    <a:bodyPr/>
                    <a:lstStyle/>
                    <a:p>
                      <a:pPr algn="l">
                        <a:lnSpc>
                          <a:spcPct val="115000"/>
                        </a:lnSpc>
                        <a:spcAft>
                          <a:spcPts val="800"/>
                        </a:spcAft>
                        <a:buNone/>
                      </a:pPr>
                      <a:r>
                        <a:rPr lang="en-GB" sz="1600" kern="100" dirty="0">
                          <a:effectLst/>
                        </a:rPr>
                        <a:t>“It’s a niche market…”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tc>
                  <a:txBody>
                    <a:bodyPr/>
                    <a:lstStyle/>
                    <a:p>
                      <a:pPr algn="l">
                        <a:lnSpc>
                          <a:spcPct val="115000"/>
                        </a:lnSpc>
                        <a:spcAft>
                          <a:spcPts val="800"/>
                        </a:spcAft>
                        <a:buNone/>
                      </a:pPr>
                      <a:r>
                        <a:rPr lang="en-GB" sz="1600" kern="100" dirty="0">
                          <a:effectLst/>
                        </a:rPr>
                        <a:t>Accessible Tourism applies to over </a:t>
                      </a:r>
                      <a:r>
                        <a:rPr lang="en-GB" sz="1600" b="1" kern="100" dirty="0">
                          <a:effectLst/>
                        </a:rPr>
                        <a:t>25% of the overall tourism market</a:t>
                      </a:r>
                      <a:r>
                        <a:rPr lang="en-GB" sz="1600" kern="100" dirty="0">
                          <a:effectLst/>
                        </a:rPr>
                        <a:t>, and it's growing as populations age.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extLst>
                  <a:ext uri="{0D108BD9-81ED-4DB2-BD59-A6C34878D82A}">
                    <a16:rowId xmlns:a16="http://schemas.microsoft.com/office/drawing/2014/main" val="1173406942"/>
                  </a:ext>
                </a:extLst>
              </a:tr>
              <a:tr h="1049709">
                <a:tc>
                  <a:txBody>
                    <a:bodyPr/>
                    <a:lstStyle/>
                    <a:p>
                      <a:pPr algn="l">
                        <a:lnSpc>
                          <a:spcPct val="115000"/>
                        </a:lnSpc>
                        <a:spcAft>
                          <a:spcPts val="800"/>
                        </a:spcAft>
                        <a:buNone/>
                      </a:pPr>
                      <a:r>
                        <a:rPr lang="en-GB" sz="1600" kern="100" dirty="0">
                          <a:effectLst/>
                        </a:rPr>
                        <a:t>“We may do or say something wrong and cause offence…”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5000"/>
                      </a:schemeClr>
                    </a:solidFill>
                  </a:tcPr>
                </a:tc>
                <a:tc>
                  <a:txBody>
                    <a:bodyPr/>
                    <a:lstStyle/>
                    <a:p>
                      <a:pPr algn="l">
                        <a:lnSpc>
                          <a:spcPct val="115000"/>
                        </a:lnSpc>
                        <a:spcAft>
                          <a:spcPts val="800"/>
                        </a:spcAft>
                        <a:buNone/>
                      </a:pPr>
                      <a:r>
                        <a:rPr lang="en-GB" sz="1600" kern="100" dirty="0">
                          <a:effectLst/>
                        </a:rPr>
                        <a:t>Accessibility training has been proven to </a:t>
                      </a:r>
                      <a:r>
                        <a:rPr lang="en-GB" sz="1600" b="1" kern="100" dirty="0">
                          <a:effectLst/>
                        </a:rPr>
                        <a:t>boost staff confidence, enhance customer service, drive repeat business and encourage better customer satisfaction reviews.</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533034043"/>
                  </a:ext>
                </a:extLst>
              </a:tr>
            </a:tbl>
          </a:graphicData>
        </a:graphic>
      </p:graphicFrame>
    </p:spTree>
    <p:extLst>
      <p:ext uri="{BB962C8B-B14F-4D97-AF65-F5344CB8AC3E}">
        <p14:creationId xmlns:p14="http://schemas.microsoft.com/office/powerpoint/2010/main" val="386060859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E0DC-C99C-4F4E-2883-10B7ACB244E7}"/>
              </a:ext>
            </a:extLst>
          </p:cNvPr>
          <p:cNvSpPr>
            <a:spLocks noGrp="1"/>
          </p:cNvSpPr>
          <p:nvPr>
            <p:ph type="title"/>
          </p:nvPr>
        </p:nvSpPr>
        <p:spPr/>
        <p:txBody>
          <a:bodyPr/>
          <a:lstStyle/>
          <a:p>
            <a:r>
              <a:rPr lang="en-US" dirty="0"/>
              <a:t>Accessibility as a Human Right</a:t>
            </a:r>
          </a:p>
        </p:txBody>
      </p:sp>
      <p:sp>
        <p:nvSpPr>
          <p:cNvPr id="3" name="Content Placeholder 2">
            <a:extLst>
              <a:ext uri="{FF2B5EF4-FFF2-40B4-BE49-F238E27FC236}">
                <a16:creationId xmlns:a16="http://schemas.microsoft.com/office/drawing/2014/main" id="{6D9D173E-0A71-8900-CC3D-2593FD00ACBF}"/>
              </a:ext>
            </a:extLst>
          </p:cNvPr>
          <p:cNvSpPr>
            <a:spLocks noGrp="1"/>
          </p:cNvSpPr>
          <p:nvPr>
            <p:ph idx="1"/>
          </p:nvPr>
        </p:nvSpPr>
        <p:spPr/>
        <p:txBody>
          <a:bodyPr/>
          <a:lstStyle/>
          <a:p>
            <a:r>
              <a:rPr lang="en-US" dirty="0"/>
              <a:t>Accessibility is primarily about </a:t>
            </a:r>
            <a:r>
              <a:rPr lang="en-US" b="1" dirty="0">
                <a:solidFill>
                  <a:schemeClr val="bg2">
                    <a:lumMod val="50000"/>
                  </a:schemeClr>
                </a:solidFill>
              </a:rPr>
              <a:t>equal rights and basic human dignity</a:t>
            </a:r>
            <a:r>
              <a:rPr lang="en-US" dirty="0">
                <a:solidFill>
                  <a:schemeClr val="bg2">
                    <a:lumMod val="50000"/>
                  </a:schemeClr>
                </a:solidFill>
              </a:rPr>
              <a:t>. </a:t>
            </a:r>
          </a:p>
          <a:p>
            <a:r>
              <a:rPr lang="en-US" dirty="0"/>
              <a:t>If a cultural site is open to the public, it should be open to all members of the public.</a:t>
            </a:r>
          </a:p>
          <a:p>
            <a:r>
              <a:rPr lang="en-US" dirty="0"/>
              <a:t>Exclusion affects:</a:t>
            </a:r>
          </a:p>
          <a:p>
            <a:pPr lvl="1"/>
            <a:r>
              <a:rPr lang="en-US" dirty="0"/>
              <a:t>Independence</a:t>
            </a:r>
          </a:p>
          <a:p>
            <a:pPr lvl="1"/>
            <a:r>
              <a:rPr lang="en-US" dirty="0"/>
              <a:t>Confidence</a:t>
            </a:r>
          </a:p>
          <a:p>
            <a:pPr lvl="1"/>
            <a:r>
              <a:rPr lang="en-US" dirty="0"/>
              <a:t>Sense of belonging</a:t>
            </a:r>
          </a:p>
          <a:p>
            <a:pPr lvl="1"/>
            <a:r>
              <a:rPr lang="en-US" dirty="0"/>
              <a:t>Quality of life</a:t>
            </a:r>
          </a:p>
          <a:p>
            <a:r>
              <a:rPr lang="en-US" dirty="0"/>
              <a:t>UN Convention on the Rights of Persons with Disabilities (CRPD)</a:t>
            </a:r>
          </a:p>
          <a:p>
            <a:pPr lvl="1"/>
            <a:r>
              <a:rPr lang="en-US" dirty="0"/>
              <a:t>Adopted in 2006</a:t>
            </a:r>
          </a:p>
          <a:p>
            <a:pPr lvl="1"/>
            <a:r>
              <a:rPr lang="en-US" dirty="0"/>
              <a:t>Ratified by most countries worldwide (including Bulgaria, Slovenia and Serbia)</a:t>
            </a:r>
          </a:p>
          <a:p>
            <a:pPr lvl="1"/>
            <a:r>
              <a:rPr lang="en-US" dirty="0"/>
              <a:t>Article 30: Right to access culture, tourism, leisure, and heritage</a:t>
            </a:r>
          </a:p>
          <a:p>
            <a:endParaRPr lang="en-US" dirty="0"/>
          </a:p>
        </p:txBody>
      </p:sp>
    </p:spTree>
    <p:extLst>
      <p:ext uri="{BB962C8B-B14F-4D97-AF65-F5344CB8AC3E}">
        <p14:creationId xmlns:p14="http://schemas.microsoft.com/office/powerpoint/2010/main" val="1980848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8B51-0E12-38D3-6A98-B78BAFF3E457}"/>
              </a:ext>
            </a:extLst>
          </p:cNvPr>
          <p:cNvSpPr>
            <a:spLocks noGrp="1"/>
          </p:cNvSpPr>
          <p:nvPr>
            <p:ph type="title"/>
          </p:nvPr>
        </p:nvSpPr>
        <p:spPr/>
        <p:txBody>
          <a:bodyPr/>
          <a:lstStyle/>
          <a:p>
            <a:r>
              <a:rPr lang="en-US" dirty="0"/>
              <a:t>Business Case: Benefits of Accessibility</a:t>
            </a:r>
          </a:p>
        </p:txBody>
      </p:sp>
      <p:sp>
        <p:nvSpPr>
          <p:cNvPr id="4" name="Content Placeholder 3">
            <a:extLst>
              <a:ext uri="{FF2B5EF4-FFF2-40B4-BE49-F238E27FC236}">
                <a16:creationId xmlns:a16="http://schemas.microsoft.com/office/drawing/2014/main" id="{92212D32-AF90-F2EE-34BB-4316AF775EA5}"/>
              </a:ext>
            </a:extLst>
          </p:cNvPr>
          <p:cNvSpPr>
            <a:spLocks noGrp="1"/>
          </p:cNvSpPr>
          <p:nvPr>
            <p:ph idx="1"/>
          </p:nvPr>
        </p:nvSpPr>
        <p:spPr>
          <a:xfrm>
            <a:off x="1097280" y="1845733"/>
            <a:ext cx="10058400" cy="4543344"/>
          </a:xfrm>
        </p:spPr>
        <p:txBody>
          <a:bodyPr>
            <a:normAutofit/>
          </a:bodyPr>
          <a:lstStyle/>
          <a:p>
            <a:r>
              <a:rPr lang="en-US" sz="2400" b="1" dirty="0">
                <a:solidFill>
                  <a:schemeClr val="bg2">
                    <a:lumMod val="50000"/>
                  </a:schemeClr>
                </a:solidFill>
              </a:rPr>
              <a:t>Key trends </a:t>
            </a:r>
            <a:r>
              <a:rPr lang="en-US" sz="2400" dirty="0"/>
              <a:t>in accessible tourism demand:</a:t>
            </a:r>
          </a:p>
          <a:p>
            <a:pPr lvl="1"/>
            <a:r>
              <a:rPr lang="en-US" sz="2000" dirty="0"/>
              <a:t>Increase in the population with disabilities</a:t>
            </a:r>
          </a:p>
          <a:p>
            <a:pPr lvl="1"/>
            <a:r>
              <a:rPr lang="en-US" sz="2000" dirty="0"/>
              <a:t>Greater participation of persons with disabilities in tourism</a:t>
            </a:r>
          </a:p>
          <a:p>
            <a:pPr lvl="1"/>
            <a:r>
              <a:rPr lang="en-US" sz="2000" dirty="0"/>
              <a:t>Greater requirements for accessibility in tourism</a:t>
            </a:r>
          </a:p>
          <a:p>
            <a:pPr lvl="1"/>
            <a:r>
              <a:rPr lang="en-US" sz="2000" dirty="0"/>
              <a:t>Accessibility as a positive tool for tourism quality</a:t>
            </a:r>
          </a:p>
          <a:p>
            <a:r>
              <a:rPr lang="en-US" sz="2400" b="1" dirty="0">
                <a:solidFill>
                  <a:schemeClr val="bg2">
                    <a:lumMod val="50000"/>
                  </a:schemeClr>
                </a:solidFill>
              </a:rPr>
              <a:t>Reasons to invest </a:t>
            </a:r>
            <a:r>
              <a:rPr lang="en-US" sz="2400" dirty="0"/>
              <a:t>in accessibility:</a:t>
            </a:r>
          </a:p>
          <a:p>
            <a:pPr lvl="1"/>
            <a:r>
              <a:rPr lang="en-US" sz="2000" b="1" dirty="0"/>
              <a:t>Market potential: </a:t>
            </a:r>
            <a:r>
              <a:rPr lang="en-US" sz="2000" dirty="0"/>
              <a:t>Persons with disabilities make up a large and growing market. </a:t>
            </a:r>
          </a:p>
          <a:p>
            <a:pPr lvl="1"/>
            <a:r>
              <a:rPr lang="en-US" sz="2000" b="1" dirty="0"/>
              <a:t>Quality: </a:t>
            </a:r>
            <a:r>
              <a:rPr lang="en-US" sz="2000" dirty="0"/>
              <a:t>Accessibility increases the quality of offer, and thus the prices too.</a:t>
            </a:r>
          </a:p>
          <a:p>
            <a:pPr lvl="1"/>
            <a:r>
              <a:rPr lang="en-US" sz="2000" b="1" dirty="0"/>
              <a:t>Companions: </a:t>
            </a:r>
            <a:r>
              <a:rPr lang="en-US" sz="2000" dirty="0"/>
              <a:t>Persons with disabilities generally travel with a companion</a:t>
            </a:r>
          </a:p>
          <a:p>
            <a:pPr lvl="1"/>
            <a:r>
              <a:rPr lang="en-US" sz="2000" b="1" dirty="0"/>
              <a:t>Extending the season: </a:t>
            </a:r>
            <a:r>
              <a:rPr lang="en-US" sz="2000" dirty="0" err="1"/>
              <a:t>Travellers</a:t>
            </a:r>
            <a:r>
              <a:rPr lang="en-US" sz="2000" dirty="0"/>
              <a:t> with disabilities tend avoid the peak holiday periods. </a:t>
            </a:r>
          </a:p>
          <a:p>
            <a:pPr lvl="1"/>
            <a:r>
              <a:rPr lang="en-GB" sz="2000" b="1" dirty="0"/>
              <a:t>Brand profiling: </a:t>
            </a:r>
            <a:r>
              <a:rPr lang="en-GB" sz="2000" dirty="0"/>
              <a:t>Accessible offerings to boost brand image and be more competitive.</a:t>
            </a:r>
            <a:endParaRPr lang="en-US" sz="2000" dirty="0"/>
          </a:p>
        </p:txBody>
      </p:sp>
    </p:spTree>
    <p:extLst>
      <p:ext uri="{BB962C8B-B14F-4D97-AF65-F5344CB8AC3E}">
        <p14:creationId xmlns:p14="http://schemas.microsoft.com/office/powerpoint/2010/main" val="87723340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216</TotalTime>
  <Words>4996</Words>
  <Application>Microsoft Office PowerPoint</Application>
  <PresentationFormat>Widescreen</PresentationFormat>
  <Paragraphs>537</Paragraphs>
  <Slides>31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Retrospect</vt:lpstr>
      <vt:lpstr>Accessible Cultural Tourism Train-the-Trainer Program</vt:lpstr>
      <vt:lpstr>About the Training Programme</vt:lpstr>
      <vt:lpstr>Training Modules</vt:lpstr>
      <vt:lpstr>MODULE 1: Introduction to Accessible Tourism and Inclusive Customer Service</vt:lpstr>
      <vt:lpstr>Learning Objectives</vt:lpstr>
      <vt:lpstr>What is Accessible Tourism?</vt:lpstr>
      <vt:lpstr>Perception vs Reality</vt:lpstr>
      <vt:lpstr>Accessibility as a Human Right</vt:lpstr>
      <vt:lpstr>Business Case: Benefits of Accessibility</vt:lpstr>
      <vt:lpstr>Accessible Tourism Market in EU</vt:lpstr>
      <vt:lpstr>Key Principles of Accessible Tourism</vt:lpstr>
      <vt:lpstr>The Principles of Universal Design</vt:lpstr>
      <vt:lpstr>Universal Design 1: EQUITABLE USE</vt:lpstr>
      <vt:lpstr>Universal Design 2: FLEXIBILITY IN USE</vt:lpstr>
      <vt:lpstr>Universal Design 3: SIMPLE AND INTUITIVE USE</vt:lpstr>
      <vt:lpstr>Universal Design 4: PERCEPTIBLE INFORMATION</vt:lpstr>
      <vt:lpstr>Universal Design 5: TOLERANCE FOR ERROR</vt:lpstr>
      <vt:lpstr>Universal Design 6: LOW PHYSICAL EFFORT</vt:lpstr>
      <vt:lpstr>Universal Design 7: SIZE AND SPACE FOR APPROACH AND USE</vt:lpstr>
      <vt:lpstr>Beneficiaries of Accessible Tourism</vt:lpstr>
      <vt:lpstr>Disabilities and Barriers</vt:lpstr>
      <vt:lpstr>Persons with Mobility Impairments</vt:lpstr>
      <vt:lpstr>Persons with Visual Impairments</vt:lpstr>
      <vt:lpstr>Persons with Hearing Impairments</vt:lpstr>
      <vt:lpstr>Persons with Cognitive or Intellectual Disabilities</vt:lpstr>
      <vt:lpstr>Other / Hidden Disabilities</vt:lpstr>
      <vt:lpstr>Accessibility is Also About Attitude</vt:lpstr>
      <vt:lpstr>Principles of Inclusive Customer Service</vt:lpstr>
      <vt:lpstr>Do’s and Don’ts in Practice</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Rafael Pupovac</dc:creator>
  <cp:lastModifiedBy>Rafael Pupovac</cp:lastModifiedBy>
  <cp:revision>35</cp:revision>
  <dcterms:created xsi:type="dcterms:W3CDTF">2026-01-18T21:27:19Z</dcterms:created>
  <dcterms:modified xsi:type="dcterms:W3CDTF">2026-01-19T01:07:49Z</dcterms:modified>
</cp:coreProperties>
</file>